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86" r:id="rId5"/>
    <p:sldId id="275" r:id="rId6"/>
    <p:sldId id="276" r:id="rId7"/>
    <p:sldId id="277" r:id="rId8"/>
    <p:sldId id="278" r:id="rId9"/>
    <p:sldId id="280" r:id="rId10"/>
    <p:sldId id="281" r:id="rId11"/>
    <p:sldId id="270" r:id="rId12"/>
    <p:sldId id="269" r:id="rId13"/>
    <p:sldId id="271" r:id="rId14"/>
    <p:sldId id="273" r:id="rId15"/>
    <p:sldId id="274" r:id="rId16"/>
    <p:sldId id="282" r:id="rId17"/>
    <p:sldId id="283" r:id="rId18"/>
    <p:sldId id="287" r:id="rId19"/>
    <p:sldId id="288" r:id="rId20"/>
    <p:sldId id="289" r:id="rId21"/>
    <p:sldId id="284" r:id="rId22"/>
    <p:sldId id="285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EE017-E57B-5D62-6CC9-3083ADA0A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2BFC8-AB74-0F82-1810-CA47BF10D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A3A7F-68FA-8115-29D9-04877C63C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43FD-A1A7-41F3-B485-5D060A4D604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90279-5389-8BCB-56FE-F6D655976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F2574-94A6-840D-4F6D-CA29B52EB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52F9C-0272-4C2B-9C13-DF04750F6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2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5D14A-9F59-4175-CF52-0649CBA72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6FAE46-B432-8A30-E5A6-C57FCD734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1A013-9203-BE26-F843-81834C5A1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43FD-A1A7-41F3-B485-5D060A4D604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3581F-C7C7-0F19-CA52-860F956B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0BAEF-B845-7854-6CB0-A7A1BF4B8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52F9C-0272-4C2B-9C13-DF04750F6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57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E7A8AF-9519-6776-24D0-12B73A56F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9F090B-41AB-63BE-9B3B-347D91B2F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D8591-96B6-3ABA-568F-81B49A09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43FD-A1A7-41F3-B485-5D060A4D604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79BFA-11AC-0ADE-C78D-69FD34B5D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3AEBA-4530-1B03-9B66-DAC2BC8ED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52F9C-0272-4C2B-9C13-DF04750F6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79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solidFill>
          <a:srgbClr val="006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3B1744AD-8591-4BE2-BA5F-46F2F9599C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072784">
            <a:off x="8689321" y="2113148"/>
            <a:ext cx="3571875" cy="22669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BA26DCF-9DD3-4075-95BB-3836D42143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20637"/>
            <a:ext cx="7534275" cy="36290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3A5DE74-7A5A-447F-B05E-68AECE187C2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02284" y="3265674"/>
            <a:ext cx="3889716" cy="361296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4A81CC6-86A0-4DB9-9D88-8C0773B858B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9137" y="204787"/>
            <a:ext cx="10753725" cy="6448425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11F2096-BCED-4D8D-8AAF-2D13F8E372DE}"/>
              </a:ext>
            </a:extLst>
          </p:cNvPr>
          <p:cNvSpPr/>
          <p:nvPr/>
        </p:nvSpPr>
        <p:spPr>
          <a:xfrm>
            <a:off x="111732" y="1483409"/>
            <a:ext cx="567858" cy="502387"/>
          </a:xfrm>
          <a:custGeom>
            <a:avLst/>
            <a:gdLst>
              <a:gd name="connsiteX0" fmla="*/ 444541 w 567858"/>
              <a:gd name="connsiteY0" fmla="*/ 368256 h 502387"/>
              <a:gd name="connsiteX1" fmla="*/ 318716 w 567858"/>
              <a:gd name="connsiteY1" fmla="*/ 492939 h 502387"/>
              <a:gd name="connsiteX2" fmla="*/ 283283 w 567858"/>
              <a:gd name="connsiteY2" fmla="*/ 500178 h 502387"/>
              <a:gd name="connsiteX3" fmla="*/ 242516 w 567858"/>
              <a:gd name="connsiteY3" fmla="*/ 483985 h 502387"/>
              <a:gd name="connsiteX4" fmla="*/ 17155 w 567858"/>
              <a:gd name="connsiteY4" fmla="*/ 351111 h 502387"/>
              <a:gd name="connsiteX5" fmla="*/ 6010 w 567858"/>
              <a:gd name="connsiteY5" fmla="*/ 315202 h 502387"/>
              <a:gd name="connsiteX6" fmla="*/ 46777 w 567858"/>
              <a:gd name="connsiteY6" fmla="*/ 259862 h 502387"/>
              <a:gd name="connsiteX7" fmla="*/ 112214 w 567858"/>
              <a:gd name="connsiteY7" fmla="*/ 182138 h 502387"/>
              <a:gd name="connsiteX8" fmla="*/ 178127 w 567858"/>
              <a:gd name="connsiteY8" fmla="*/ 169565 h 502387"/>
              <a:gd name="connsiteX9" fmla="*/ 306238 w 567858"/>
              <a:gd name="connsiteY9" fmla="*/ 222143 h 502387"/>
              <a:gd name="connsiteX10" fmla="*/ 323669 w 567858"/>
              <a:gd name="connsiteY10" fmla="*/ 229286 h 502387"/>
              <a:gd name="connsiteX11" fmla="*/ 332051 w 567858"/>
              <a:gd name="connsiteY11" fmla="*/ 222619 h 502387"/>
              <a:gd name="connsiteX12" fmla="*/ 328146 w 567858"/>
              <a:gd name="connsiteY12" fmla="*/ 205093 h 502387"/>
              <a:gd name="connsiteX13" fmla="*/ 307953 w 567858"/>
              <a:gd name="connsiteY13" fmla="*/ 102985 h 502387"/>
              <a:gd name="connsiteX14" fmla="*/ 322621 w 567858"/>
              <a:gd name="connsiteY14" fmla="*/ 64218 h 502387"/>
              <a:gd name="connsiteX15" fmla="*/ 454638 w 567858"/>
              <a:gd name="connsiteY15" fmla="*/ 1925 h 502387"/>
              <a:gd name="connsiteX16" fmla="*/ 476164 w 567858"/>
              <a:gd name="connsiteY16" fmla="*/ 12212 h 502387"/>
              <a:gd name="connsiteX17" fmla="*/ 504835 w 567858"/>
              <a:gd name="connsiteY17" fmla="*/ 72029 h 502387"/>
              <a:gd name="connsiteX18" fmla="*/ 559889 w 567858"/>
              <a:gd name="connsiteY18" fmla="*/ 189091 h 502387"/>
              <a:gd name="connsiteX19" fmla="*/ 555793 w 567858"/>
              <a:gd name="connsiteY19" fmla="*/ 245860 h 502387"/>
              <a:gd name="connsiteX20" fmla="*/ 444541 w 567858"/>
              <a:gd name="connsiteY20" fmla="*/ 368256 h 50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7858" h="502387">
                <a:moveTo>
                  <a:pt x="444541" y="368256"/>
                </a:moveTo>
                <a:cubicBezTo>
                  <a:pt x="405965" y="415119"/>
                  <a:pt x="357483" y="449124"/>
                  <a:pt x="318716" y="492939"/>
                </a:cubicBezTo>
                <a:cubicBezTo>
                  <a:pt x="309858" y="502940"/>
                  <a:pt x="298237" y="504369"/>
                  <a:pt x="283283" y="500178"/>
                </a:cubicBezTo>
                <a:cubicBezTo>
                  <a:pt x="269377" y="496177"/>
                  <a:pt x="255756" y="490938"/>
                  <a:pt x="242516" y="483985"/>
                </a:cubicBezTo>
                <a:cubicBezTo>
                  <a:pt x="165745" y="443790"/>
                  <a:pt x="91164" y="398260"/>
                  <a:pt x="17155" y="351111"/>
                </a:cubicBezTo>
                <a:cubicBezTo>
                  <a:pt x="-1705" y="339110"/>
                  <a:pt x="-4372" y="330823"/>
                  <a:pt x="6010" y="315202"/>
                </a:cubicBezTo>
                <a:cubicBezTo>
                  <a:pt x="18774" y="296057"/>
                  <a:pt x="32299" y="277578"/>
                  <a:pt x="46777" y="259862"/>
                </a:cubicBezTo>
                <a:cubicBezTo>
                  <a:pt x="68209" y="233668"/>
                  <a:pt x="94117" y="211284"/>
                  <a:pt x="112214" y="182138"/>
                </a:cubicBezTo>
                <a:cubicBezTo>
                  <a:pt x="126787" y="158706"/>
                  <a:pt x="148314" y="156992"/>
                  <a:pt x="178127" y="169565"/>
                </a:cubicBezTo>
                <a:cubicBezTo>
                  <a:pt x="220704" y="187567"/>
                  <a:pt x="264233" y="200807"/>
                  <a:pt x="306238" y="222143"/>
                </a:cubicBezTo>
                <a:cubicBezTo>
                  <a:pt x="311953" y="225000"/>
                  <a:pt x="317859" y="227382"/>
                  <a:pt x="323669" y="229286"/>
                </a:cubicBezTo>
                <a:cubicBezTo>
                  <a:pt x="329670" y="231191"/>
                  <a:pt x="332908" y="228524"/>
                  <a:pt x="332051" y="222619"/>
                </a:cubicBezTo>
                <a:cubicBezTo>
                  <a:pt x="331194" y="216809"/>
                  <a:pt x="329670" y="210903"/>
                  <a:pt x="328146" y="205093"/>
                </a:cubicBezTo>
                <a:cubicBezTo>
                  <a:pt x="319288" y="170898"/>
                  <a:pt x="314716" y="136989"/>
                  <a:pt x="307953" y="102985"/>
                </a:cubicBezTo>
                <a:cubicBezTo>
                  <a:pt x="304333" y="84697"/>
                  <a:pt x="308239" y="72981"/>
                  <a:pt x="322621" y="64218"/>
                </a:cubicBezTo>
                <a:cubicBezTo>
                  <a:pt x="363769" y="38977"/>
                  <a:pt x="411680" y="24213"/>
                  <a:pt x="454638" y="1925"/>
                </a:cubicBezTo>
                <a:cubicBezTo>
                  <a:pt x="463877" y="-2933"/>
                  <a:pt x="471116" y="1734"/>
                  <a:pt x="476164" y="12212"/>
                </a:cubicBezTo>
                <a:cubicBezTo>
                  <a:pt x="485880" y="32119"/>
                  <a:pt x="495405" y="52026"/>
                  <a:pt x="504835" y="72029"/>
                </a:cubicBezTo>
                <a:cubicBezTo>
                  <a:pt x="523218" y="111081"/>
                  <a:pt x="540744" y="150229"/>
                  <a:pt x="559889" y="189091"/>
                </a:cubicBezTo>
                <a:cubicBezTo>
                  <a:pt x="571510" y="212713"/>
                  <a:pt x="570652" y="230811"/>
                  <a:pt x="555793" y="245860"/>
                </a:cubicBezTo>
                <a:cubicBezTo>
                  <a:pt x="516265" y="285294"/>
                  <a:pt x="486166" y="333490"/>
                  <a:pt x="444541" y="368256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4E138A-1C1E-4942-ABA0-4B3DA6A05161}"/>
              </a:ext>
            </a:extLst>
          </p:cNvPr>
          <p:cNvSpPr/>
          <p:nvPr/>
        </p:nvSpPr>
        <p:spPr>
          <a:xfrm>
            <a:off x="194088" y="195031"/>
            <a:ext cx="485131" cy="580972"/>
          </a:xfrm>
          <a:custGeom>
            <a:avLst/>
            <a:gdLst>
              <a:gd name="connsiteX0" fmla="*/ 283214 w 485131"/>
              <a:gd name="connsiteY0" fmla="*/ 360908 h 580972"/>
              <a:gd name="connsiteX1" fmla="*/ 258830 w 485131"/>
              <a:gd name="connsiteY1" fmla="*/ 289471 h 580972"/>
              <a:gd name="connsiteX2" fmla="*/ 215968 w 485131"/>
              <a:gd name="connsiteY2" fmla="*/ 198126 h 580972"/>
              <a:gd name="connsiteX3" fmla="*/ 215301 w 485131"/>
              <a:gd name="connsiteY3" fmla="*/ 141929 h 580972"/>
              <a:gd name="connsiteX4" fmla="*/ 233208 w 485131"/>
              <a:gd name="connsiteY4" fmla="*/ 117259 h 580972"/>
              <a:gd name="connsiteX5" fmla="*/ 319219 w 485131"/>
              <a:gd name="connsiteY5" fmla="*/ 27438 h 580972"/>
              <a:gd name="connsiteX6" fmla="*/ 360462 w 485131"/>
              <a:gd name="connsiteY6" fmla="*/ 2006 h 580972"/>
              <a:gd name="connsiteX7" fmla="*/ 393990 w 485131"/>
              <a:gd name="connsiteY7" fmla="*/ 19342 h 580972"/>
              <a:gd name="connsiteX8" fmla="*/ 408944 w 485131"/>
              <a:gd name="connsiteY8" fmla="*/ 56870 h 580972"/>
              <a:gd name="connsiteX9" fmla="*/ 479905 w 485131"/>
              <a:gd name="connsiteY9" fmla="*/ 245370 h 580972"/>
              <a:gd name="connsiteX10" fmla="*/ 476953 w 485131"/>
              <a:gd name="connsiteY10" fmla="*/ 298234 h 580972"/>
              <a:gd name="connsiteX11" fmla="*/ 352556 w 485131"/>
              <a:gd name="connsiteY11" fmla="*/ 491591 h 580972"/>
              <a:gd name="connsiteX12" fmla="*/ 296073 w 485131"/>
              <a:gd name="connsiteY12" fmla="*/ 566553 h 580972"/>
              <a:gd name="connsiteX13" fmla="*/ 239495 w 485131"/>
              <a:gd name="connsiteY13" fmla="*/ 563315 h 580972"/>
              <a:gd name="connsiteX14" fmla="*/ 22991 w 485131"/>
              <a:gd name="connsiteY14" fmla="*/ 388055 h 580972"/>
              <a:gd name="connsiteX15" fmla="*/ 11656 w 485131"/>
              <a:gd name="connsiteY15" fmla="*/ 341763 h 580972"/>
              <a:gd name="connsiteX16" fmla="*/ 108621 w 485131"/>
              <a:gd name="connsiteY16" fmla="*/ 245275 h 580972"/>
              <a:gd name="connsiteX17" fmla="*/ 140054 w 485131"/>
              <a:gd name="connsiteY17" fmla="*/ 246418 h 580972"/>
              <a:gd name="connsiteX18" fmla="*/ 193394 w 485131"/>
              <a:gd name="connsiteY18" fmla="*/ 289661 h 580972"/>
              <a:gd name="connsiteX19" fmla="*/ 283214 w 485131"/>
              <a:gd name="connsiteY19" fmla="*/ 360908 h 58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5131" h="580972">
                <a:moveTo>
                  <a:pt x="283214" y="360908"/>
                </a:moveTo>
                <a:cubicBezTo>
                  <a:pt x="276547" y="333095"/>
                  <a:pt x="268546" y="311188"/>
                  <a:pt x="258830" y="289471"/>
                </a:cubicBezTo>
                <a:cubicBezTo>
                  <a:pt x="245019" y="258896"/>
                  <a:pt x="230827" y="228416"/>
                  <a:pt x="215968" y="198126"/>
                </a:cubicBezTo>
                <a:cubicBezTo>
                  <a:pt x="205395" y="176600"/>
                  <a:pt x="202919" y="158216"/>
                  <a:pt x="215301" y="141929"/>
                </a:cubicBezTo>
                <a:cubicBezTo>
                  <a:pt x="221397" y="133928"/>
                  <a:pt x="226064" y="124688"/>
                  <a:pt x="233208" y="117259"/>
                </a:cubicBezTo>
                <a:cubicBezTo>
                  <a:pt x="261974" y="87446"/>
                  <a:pt x="290929" y="57632"/>
                  <a:pt x="319219" y="27438"/>
                </a:cubicBezTo>
                <a:cubicBezTo>
                  <a:pt x="330458" y="15437"/>
                  <a:pt x="344460" y="7340"/>
                  <a:pt x="360462" y="2006"/>
                </a:cubicBezTo>
                <a:cubicBezTo>
                  <a:pt x="376083" y="-3232"/>
                  <a:pt x="385513" y="1530"/>
                  <a:pt x="393990" y="19342"/>
                </a:cubicBezTo>
                <a:cubicBezTo>
                  <a:pt x="399895" y="31629"/>
                  <a:pt x="404277" y="44297"/>
                  <a:pt x="408944" y="56870"/>
                </a:cubicBezTo>
                <a:cubicBezTo>
                  <a:pt x="432566" y="119735"/>
                  <a:pt x="455521" y="182600"/>
                  <a:pt x="479905" y="245370"/>
                </a:cubicBezTo>
                <a:cubicBezTo>
                  <a:pt x="488192" y="266611"/>
                  <a:pt x="486192" y="282041"/>
                  <a:pt x="476953" y="298234"/>
                </a:cubicBezTo>
                <a:cubicBezTo>
                  <a:pt x="438853" y="365290"/>
                  <a:pt x="394276" y="427298"/>
                  <a:pt x="352556" y="491591"/>
                </a:cubicBezTo>
                <a:cubicBezTo>
                  <a:pt x="335411" y="518071"/>
                  <a:pt x="319790" y="545598"/>
                  <a:pt x="296073" y="566553"/>
                </a:cubicBezTo>
                <a:cubicBezTo>
                  <a:pt x="271117" y="588556"/>
                  <a:pt x="265688" y="583698"/>
                  <a:pt x="239495" y="563315"/>
                </a:cubicBezTo>
                <a:cubicBezTo>
                  <a:pt x="166247" y="506260"/>
                  <a:pt x="94714" y="447014"/>
                  <a:pt x="22991" y="388055"/>
                </a:cubicBezTo>
                <a:cubicBezTo>
                  <a:pt x="-5203" y="364909"/>
                  <a:pt x="-5584" y="362242"/>
                  <a:pt x="11656" y="341763"/>
                </a:cubicBezTo>
                <a:cubicBezTo>
                  <a:pt x="41089" y="306902"/>
                  <a:pt x="71093" y="272326"/>
                  <a:pt x="108621" y="245275"/>
                </a:cubicBezTo>
                <a:cubicBezTo>
                  <a:pt x="118432" y="238226"/>
                  <a:pt x="127480" y="237941"/>
                  <a:pt x="140054" y="246418"/>
                </a:cubicBezTo>
                <a:cubicBezTo>
                  <a:pt x="159008" y="259277"/>
                  <a:pt x="176629" y="273659"/>
                  <a:pt x="193394" y="289661"/>
                </a:cubicBezTo>
                <a:cubicBezTo>
                  <a:pt x="219301" y="314426"/>
                  <a:pt x="244924" y="339953"/>
                  <a:pt x="283214" y="360908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5F1AD6B-DEEF-48DA-8663-DA59B0B82032}"/>
              </a:ext>
            </a:extLst>
          </p:cNvPr>
          <p:cNvSpPr/>
          <p:nvPr/>
        </p:nvSpPr>
        <p:spPr>
          <a:xfrm>
            <a:off x="822552" y="399324"/>
            <a:ext cx="477699" cy="533281"/>
          </a:xfrm>
          <a:custGeom>
            <a:avLst/>
            <a:gdLst>
              <a:gd name="connsiteX0" fmla="*/ 152622 w 477699"/>
              <a:gd name="connsiteY0" fmla="*/ 175665 h 533281"/>
              <a:gd name="connsiteX1" fmla="*/ 150241 w 477699"/>
              <a:gd name="connsiteY1" fmla="*/ 164235 h 533281"/>
              <a:gd name="connsiteX2" fmla="*/ 153098 w 477699"/>
              <a:gd name="connsiteY2" fmla="*/ 128040 h 533281"/>
              <a:gd name="connsiteX3" fmla="*/ 271494 w 477699"/>
              <a:gd name="connsiteY3" fmla="*/ 16883 h 533281"/>
              <a:gd name="connsiteX4" fmla="*/ 286544 w 477699"/>
              <a:gd name="connsiteY4" fmla="*/ 3263 h 533281"/>
              <a:gd name="connsiteX5" fmla="*/ 308737 w 477699"/>
              <a:gd name="connsiteY5" fmla="*/ 9930 h 533281"/>
              <a:gd name="connsiteX6" fmla="*/ 315404 w 477699"/>
              <a:gd name="connsiteY6" fmla="*/ 20884 h 533281"/>
              <a:gd name="connsiteX7" fmla="*/ 464090 w 477699"/>
              <a:gd name="connsiteY7" fmla="*/ 302062 h 533281"/>
              <a:gd name="connsiteX8" fmla="*/ 474091 w 477699"/>
              <a:gd name="connsiteY8" fmla="*/ 325017 h 533281"/>
              <a:gd name="connsiteX9" fmla="*/ 471614 w 477699"/>
              <a:gd name="connsiteY9" fmla="*/ 353402 h 533281"/>
              <a:gd name="connsiteX10" fmla="*/ 286544 w 477699"/>
              <a:gd name="connsiteY10" fmla="*/ 526566 h 533281"/>
              <a:gd name="connsiteX11" fmla="*/ 244919 w 477699"/>
              <a:gd name="connsiteY11" fmla="*/ 520184 h 533281"/>
              <a:gd name="connsiteX12" fmla="*/ 223202 w 477699"/>
              <a:gd name="connsiteY12" fmla="*/ 500087 h 533281"/>
              <a:gd name="connsiteX13" fmla="*/ 29464 w 477699"/>
              <a:gd name="connsiteY13" fmla="*/ 333209 h 533281"/>
              <a:gd name="connsiteX14" fmla="*/ 26892 w 477699"/>
              <a:gd name="connsiteY14" fmla="*/ 331208 h 533281"/>
              <a:gd name="connsiteX15" fmla="*/ 13176 w 477699"/>
              <a:gd name="connsiteY15" fmla="*/ 276059 h 533281"/>
              <a:gd name="connsiteX16" fmla="*/ 60801 w 477699"/>
              <a:gd name="connsiteY16" fmla="*/ 213194 h 533281"/>
              <a:gd name="connsiteX17" fmla="*/ 100997 w 477699"/>
              <a:gd name="connsiteY17" fmla="*/ 171093 h 533281"/>
              <a:gd name="connsiteX18" fmla="*/ 144526 w 477699"/>
              <a:gd name="connsiteY18" fmla="*/ 172808 h 533281"/>
              <a:gd name="connsiteX19" fmla="*/ 152622 w 477699"/>
              <a:gd name="connsiteY19" fmla="*/ 175665 h 53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7699" h="533281">
                <a:moveTo>
                  <a:pt x="152622" y="175665"/>
                </a:moveTo>
                <a:cubicBezTo>
                  <a:pt x="155003" y="171569"/>
                  <a:pt x="152146" y="167950"/>
                  <a:pt x="150241" y="164235"/>
                </a:cubicBezTo>
                <a:cubicBezTo>
                  <a:pt x="138620" y="141661"/>
                  <a:pt x="139001" y="141280"/>
                  <a:pt x="153098" y="128040"/>
                </a:cubicBezTo>
                <a:cubicBezTo>
                  <a:pt x="192722" y="91083"/>
                  <a:pt x="232061" y="53936"/>
                  <a:pt x="271494" y="16883"/>
                </a:cubicBezTo>
                <a:cubicBezTo>
                  <a:pt x="276447" y="12216"/>
                  <a:pt x="281210" y="7454"/>
                  <a:pt x="286544" y="3263"/>
                </a:cubicBezTo>
                <a:cubicBezTo>
                  <a:pt x="294164" y="-2833"/>
                  <a:pt x="301784" y="-262"/>
                  <a:pt x="308737" y="9930"/>
                </a:cubicBezTo>
                <a:cubicBezTo>
                  <a:pt x="311118" y="13454"/>
                  <a:pt x="313404" y="17169"/>
                  <a:pt x="315404" y="20884"/>
                </a:cubicBezTo>
                <a:cubicBezTo>
                  <a:pt x="365982" y="114229"/>
                  <a:pt x="416750" y="207669"/>
                  <a:pt x="464090" y="302062"/>
                </a:cubicBezTo>
                <a:cubicBezTo>
                  <a:pt x="467900" y="309587"/>
                  <a:pt x="470567" y="317397"/>
                  <a:pt x="474091" y="325017"/>
                </a:cubicBezTo>
                <a:cubicBezTo>
                  <a:pt x="479425" y="336542"/>
                  <a:pt x="479044" y="345972"/>
                  <a:pt x="471614" y="353402"/>
                </a:cubicBezTo>
                <a:cubicBezTo>
                  <a:pt x="411893" y="413123"/>
                  <a:pt x="358934" y="479703"/>
                  <a:pt x="286544" y="526566"/>
                </a:cubicBezTo>
                <a:cubicBezTo>
                  <a:pt x="270732" y="536758"/>
                  <a:pt x="263588" y="535901"/>
                  <a:pt x="244919" y="520184"/>
                </a:cubicBezTo>
                <a:cubicBezTo>
                  <a:pt x="237395" y="513898"/>
                  <a:pt x="230346" y="506849"/>
                  <a:pt x="223202" y="500087"/>
                </a:cubicBezTo>
                <a:cubicBezTo>
                  <a:pt x="161290" y="441127"/>
                  <a:pt x="96710" y="385501"/>
                  <a:pt x="29464" y="333209"/>
                </a:cubicBezTo>
                <a:cubicBezTo>
                  <a:pt x="28607" y="332542"/>
                  <a:pt x="27749" y="331875"/>
                  <a:pt x="26892" y="331208"/>
                </a:cubicBezTo>
                <a:cubicBezTo>
                  <a:pt x="-5683" y="305396"/>
                  <a:pt x="-6636" y="300443"/>
                  <a:pt x="13176" y="276059"/>
                </a:cubicBezTo>
                <a:cubicBezTo>
                  <a:pt x="29654" y="255675"/>
                  <a:pt x="45466" y="234625"/>
                  <a:pt x="60801" y="213194"/>
                </a:cubicBezTo>
                <a:cubicBezTo>
                  <a:pt x="72231" y="197192"/>
                  <a:pt x="86328" y="183952"/>
                  <a:pt x="100997" y="171093"/>
                </a:cubicBezTo>
                <a:cubicBezTo>
                  <a:pt x="113474" y="160235"/>
                  <a:pt x="126809" y="157949"/>
                  <a:pt x="144526" y="172808"/>
                </a:cubicBezTo>
                <a:cubicBezTo>
                  <a:pt x="146621" y="174617"/>
                  <a:pt x="150050" y="174808"/>
                  <a:pt x="152622" y="175665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6806724-1E77-4913-A244-36B0669F32FB}"/>
              </a:ext>
            </a:extLst>
          </p:cNvPr>
          <p:cNvSpPr/>
          <p:nvPr/>
        </p:nvSpPr>
        <p:spPr>
          <a:xfrm>
            <a:off x="43553" y="833087"/>
            <a:ext cx="551889" cy="435997"/>
          </a:xfrm>
          <a:custGeom>
            <a:avLst/>
            <a:gdLst>
              <a:gd name="connsiteX0" fmla="*/ 211358 w 551889"/>
              <a:gd name="connsiteY0" fmla="*/ 112836 h 435997"/>
              <a:gd name="connsiteX1" fmla="*/ 208120 w 551889"/>
              <a:gd name="connsiteY1" fmla="*/ 100549 h 435997"/>
              <a:gd name="connsiteX2" fmla="*/ 214216 w 551889"/>
              <a:gd name="connsiteY2" fmla="*/ 60449 h 435997"/>
              <a:gd name="connsiteX3" fmla="*/ 282129 w 551889"/>
              <a:gd name="connsiteY3" fmla="*/ 23206 h 435997"/>
              <a:gd name="connsiteX4" fmla="*/ 330325 w 551889"/>
              <a:gd name="connsiteY4" fmla="*/ 2822 h 435997"/>
              <a:gd name="connsiteX5" fmla="*/ 362044 w 551889"/>
              <a:gd name="connsiteY5" fmla="*/ 11204 h 435997"/>
              <a:gd name="connsiteX6" fmla="*/ 374902 w 551889"/>
              <a:gd name="connsiteY6" fmla="*/ 26063 h 435997"/>
              <a:gd name="connsiteX7" fmla="*/ 540828 w 551889"/>
              <a:gd name="connsiteY7" fmla="*/ 247710 h 435997"/>
              <a:gd name="connsiteX8" fmla="*/ 540733 w 551889"/>
              <a:gd name="connsiteY8" fmla="*/ 286858 h 435997"/>
              <a:gd name="connsiteX9" fmla="*/ 341089 w 551889"/>
              <a:gd name="connsiteY9" fmla="*/ 429066 h 435997"/>
              <a:gd name="connsiteX10" fmla="*/ 293845 w 551889"/>
              <a:gd name="connsiteY10" fmla="*/ 425923 h 435997"/>
              <a:gd name="connsiteX11" fmla="*/ 30002 w 551889"/>
              <a:gd name="connsiteY11" fmla="*/ 239899 h 435997"/>
              <a:gd name="connsiteX12" fmla="*/ 20763 w 551889"/>
              <a:gd name="connsiteY12" fmla="*/ 190370 h 435997"/>
              <a:gd name="connsiteX13" fmla="*/ 111917 w 551889"/>
              <a:gd name="connsiteY13" fmla="*/ 132934 h 435997"/>
              <a:gd name="connsiteX14" fmla="*/ 151732 w 551889"/>
              <a:gd name="connsiteY14" fmla="*/ 105121 h 435997"/>
              <a:gd name="connsiteX15" fmla="*/ 199833 w 551889"/>
              <a:gd name="connsiteY15" fmla="*/ 107121 h 435997"/>
              <a:gd name="connsiteX16" fmla="*/ 211358 w 551889"/>
              <a:gd name="connsiteY16" fmla="*/ 112836 h 43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1889" h="435997">
                <a:moveTo>
                  <a:pt x="211358" y="112836"/>
                </a:moveTo>
                <a:cubicBezTo>
                  <a:pt x="209644" y="106264"/>
                  <a:pt x="209358" y="103311"/>
                  <a:pt x="208120" y="100549"/>
                </a:cubicBezTo>
                <a:cubicBezTo>
                  <a:pt x="197166" y="76165"/>
                  <a:pt x="196690" y="71498"/>
                  <a:pt x="214216" y="60449"/>
                </a:cubicBezTo>
                <a:cubicBezTo>
                  <a:pt x="235933" y="46828"/>
                  <a:pt x="258983" y="34826"/>
                  <a:pt x="282129" y="23206"/>
                </a:cubicBezTo>
                <a:cubicBezTo>
                  <a:pt x="297559" y="15491"/>
                  <a:pt x="314895" y="10442"/>
                  <a:pt x="330325" y="2822"/>
                </a:cubicBezTo>
                <a:cubicBezTo>
                  <a:pt x="341755" y="-2797"/>
                  <a:pt x="351661" y="-35"/>
                  <a:pt x="362044" y="11204"/>
                </a:cubicBezTo>
                <a:cubicBezTo>
                  <a:pt x="366520" y="15967"/>
                  <a:pt x="370902" y="20920"/>
                  <a:pt x="374902" y="26063"/>
                </a:cubicBezTo>
                <a:cubicBezTo>
                  <a:pt x="432148" y="98834"/>
                  <a:pt x="487012" y="172939"/>
                  <a:pt x="540828" y="247710"/>
                </a:cubicBezTo>
                <a:cubicBezTo>
                  <a:pt x="555401" y="267903"/>
                  <a:pt x="555782" y="275999"/>
                  <a:pt x="540733" y="286858"/>
                </a:cubicBezTo>
                <a:cubicBezTo>
                  <a:pt x="474629" y="334769"/>
                  <a:pt x="412907" y="387918"/>
                  <a:pt x="341089" y="429066"/>
                </a:cubicBezTo>
                <a:cubicBezTo>
                  <a:pt x="326134" y="437638"/>
                  <a:pt x="313561" y="440020"/>
                  <a:pt x="293845" y="425923"/>
                </a:cubicBezTo>
                <a:cubicBezTo>
                  <a:pt x="206310" y="363248"/>
                  <a:pt x="118108" y="301621"/>
                  <a:pt x="30002" y="239899"/>
                </a:cubicBezTo>
                <a:cubicBezTo>
                  <a:pt x="-8860" y="212753"/>
                  <a:pt x="-7812" y="206657"/>
                  <a:pt x="20763" y="190370"/>
                </a:cubicBezTo>
                <a:cubicBezTo>
                  <a:pt x="52100" y="172558"/>
                  <a:pt x="81628" y="152270"/>
                  <a:pt x="111917" y="132934"/>
                </a:cubicBezTo>
                <a:cubicBezTo>
                  <a:pt x="125538" y="124171"/>
                  <a:pt x="139540" y="115884"/>
                  <a:pt x="151732" y="105121"/>
                </a:cubicBezTo>
                <a:cubicBezTo>
                  <a:pt x="169639" y="89309"/>
                  <a:pt x="173163" y="90071"/>
                  <a:pt x="199833" y="107121"/>
                </a:cubicBezTo>
                <a:cubicBezTo>
                  <a:pt x="202309" y="108836"/>
                  <a:pt x="205167" y="109883"/>
                  <a:pt x="211358" y="112836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219BC2F-A631-4171-B184-285CE4F89995}"/>
              </a:ext>
            </a:extLst>
          </p:cNvPr>
          <p:cNvSpPr/>
          <p:nvPr/>
        </p:nvSpPr>
        <p:spPr>
          <a:xfrm>
            <a:off x="699178" y="1051085"/>
            <a:ext cx="162182" cy="233910"/>
          </a:xfrm>
          <a:custGeom>
            <a:avLst/>
            <a:gdLst>
              <a:gd name="connsiteX0" fmla="*/ 143937 w 162182"/>
              <a:gd name="connsiteY0" fmla="*/ 184292 h 233910"/>
              <a:gd name="connsiteX1" fmla="*/ 94121 w 162182"/>
              <a:gd name="connsiteY1" fmla="*/ 226679 h 233910"/>
              <a:gd name="connsiteX2" fmla="*/ 55545 w 162182"/>
              <a:gd name="connsiteY2" fmla="*/ 212677 h 233910"/>
              <a:gd name="connsiteX3" fmla="*/ 5253 w 162182"/>
              <a:gd name="connsiteY3" fmla="*/ 113903 h 233910"/>
              <a:gd name="connsiteX4" fmla="*/ 6491 w 162182"/>
              <a:gd name="connsiteY4" fmla="*/ 80089 h 233910"/>
              <a:gd name="connsiteX5" fmla="*/ 70023 w 162182"/>
              <a:gd name="connsiteY5" fmla="*/ 7794 h 233910"/>
              <a:gd name="connsiteX6" fmla="*/ 100788 w 162182"/>
              <a:gd name="connsiteY6" fmla="*/ 17605 h 233910"/>
              <a:gd name="connsiteX7" fmla="*/ 150223 w 162182"/>
              <a:gd name="connsiteY7" fmla="*/ 116665 h 233910"/>
              <a:gd name="connsiteX8" fmla="*/ 143937 w 162182"/>
              <a:gd name="connsiteY8" fmla="*/ 184292 h 23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182" h="233910">
                <a:moveTo>
                  <a:pt x="143937" y="184292"/>
                </a:moveTo>
                <a:cubicBezTo>
                  <a:pt x="125077" y="200390"/>
                  <a:pt x="110028" y="213915"/>
                  <a:pt x="94121" y="226679"/>
                </a:cubicBezTo>
                <a:cubicBezTo>
                  <a:pt x="78214" y="239442"/>
                  <a:pt x="67451" y="235632"/>
                  <a:pt x="55545" y="212677"/>
                </a:cubicBezTo>
                <a:cubicBezTo>
                  <a:pt x="38400" y="179816"/>
                  <a:pt x="22493" y="146669"/>
                  <a:pt x="5253" y="113903"/>
                </a:cubicBezTo>
                <a:cubicBezTo>
                  <a:pt x="-2082" y="99901"/>
                  <a:pt x="-1796" y="89138"/>
                  <a:pt x="6491" y="80089"/>
                </a:cubicBezTo>
                <a:cubicBezTo>
                  <a:pt x="28113" y="56372"/>
                  <a:pt x="50211" y="33131"/>
                  <a:pt x="70023" y="7794"/>
                </a:cubicBezTo>
                <a:cubicBezTo>
                  <a:pt x="80310" y="-5350"/>
                  <a:pt x="90787" y="-1731"/>
                  <a:pt x="100788" y="17605"/>
                </a:cubicBezTo>
                <a:cubicBezTo>
                  <a:pt x="117838" y="50466"/>
                  <a:pt x="132983" y="83899"/>
                  <a:pt x="150223" y="116665"/>
                </a:cubicBezTo>
                <a:cubicBezTo>
                  <a:pt x="166606" y="147907"/>
                  <a:pt x="167654" y="172577"/>
                  <a:pt x="143937" y="184292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121DE14-377B-4B1B-AB66-EBB3D6AB80A7}"/>
              </a:ext>
            </a:extLst>
          </p:cNvPr>
          <p:cNvSpPr/>
          <p:nvPr/>
        </p:nvSpPr>
        <p:spPr>
          <a:xfrm>
            <a:off x="2326583" y="5744"/>
            <a:ext cx="369481" cy="417413"/>
          </a:xfrm>
          <a:custGeom>
            <a:avLst/>
            <a:gdLst>
              <a:gd name="connsiteX0" fmla="*/ 164094 w 369481"/>
              <a:gd name="connsiteY0" fmla="*/ 92492 h 417413"/>
              <a:gd name="connsiteX1" fmla="*/ 165998 w 369481"/>
              <a:gd name="connsiteY1" fmla="*/ 82586 h 417413"/>
              <a:gd name="connsiteX2" fmla="*/ 180477 w 369481"/>
              <a:gd name="connsiteY2" fmla="*/ 54868 h 417413"/>
              <a:gd name="connsiteX3" fmla="*/ 312017 w 369481"/>
              <a:gd name="connsiteY3" fmla="*/ 6386 h 417413"/>
              <a:gd name="connsiteX4" fmla="*/ 328590 w 369481"/>
              <a:gd name="connsiteY4" fmla="*/ 576 h 417413"/>
              <a:gd name="connsiteX5" fmla="*/ 344021 w 369481"/>
              <a:gd name="connsiteY5" fmla="*/ 13339 h 417413"/>
              <a:gd name="connsiteX6" fmla="*/ 345640 w 369481"/>
              <a:gd name="connsiteY6" fmla="*/ 24293 h 417413"/>
              <a:gd name="connsiteX7" fmla="*/ 369262 w 369481"/>
              <a:gd name="connsiteY7" fmla="*/ 297851 h 417413"/>
              <a:gd name="connsiteX8" fmla="*/ 369452 w 369481"/>
              <a:gd name="connsiteY8" fmla="*/ 319473 h 417413"/>
              <a:gd name="connsiteX9" fmla="*/ 357927 w 369481"/>
              <a:gd name="connsiteY9" fmla="*/ 341190 h 417413"/>
              <a:gd name="connsiteX10" fmla="*/ 152568 w 369481"/>
              <a:gd name="connsiteY10" fmla="*/ 416533 h 417413"/>
              <a:gd name="connsiteX11" fmla="*/ 121612 w 369481"/>
              <a:gd name="connsiteY11" fmla="*/ 397483 h 417413"/>
              <a:gd name="connsiteX12" fmla="*/ 111135 w 369481"/>
              <a:gd name="connsiteY12" fmla="*/ 374242 h 417413"/>
              <a:gd name="connsiteX13" fmla="*/ 13218 w 369481"/>
              <a:gd name="connsiteY13" fmla="*/ 176407 h 417413"/>
              <a:gd name="connsiteX14" fmla="*/ 11789 w 369481"/>
              <a:gd name="connsiteY14" fmla="*/ 173931 h 417413"/>
              <a:gd name="connsiteX15" fmla="*/ 19409 w 369481"/>
              <a:gd name="connsiteY15" fmla="*/ 125449 h 417413"/>
              <a:gd name="connsiteX16" fmla="*/ 78369 w 369481"/>
              <a:gd name="connsiteY16" fmla="*/ 91540 h 417413"/>
              <a:gd name="connsiteX17" fmla="*/ 124469 w 369481"/>
              <a:gd name="connsiteY17" fmla="*/ 71632 h 417413"/>
              <a:gd name="connsiteX18" fmla="*/ 158474 w 369481"/>
              <a:gd name="connsiteY18" fmla="*/ 87730 h 417413"/>
              <a:gd name="connsiteX19" fmla="*/ 164094 w 369481"/>
              <a:gd name="connsiteY19" fmla="*/ 92492 h 41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69481" h="417413">
                <a:moveTo>
                  <a:pt x="164094" y="92492"/>
                </a:moveTo>
                <a:cubicBezTo>
                  <a:pt x="167332" y="90016"/>
                  <a:pt x="166284" y="86206"/>
                  <a:pt x="165998" y="82586"/>
                </a:cubicBezTo>
                <a:cubicBezTo>
                  <a:pt x="164379" y="60774"/>
                  <a:pt x="164760" y="60583"/>
                  <a:pt x="180477" y="54868"/>
                </a:cubicBezTo>
                <a:cubicBezTo>
                  <a:pt x="224387" y="38866"/>
                  <a:pt x="268202" y="22483"/>
                  <a:pt x="312017" y="6386"/>
                </a:cubicBezTo>
                <a:cubicBezTo>
                  <a:pt x="317541" y="4386"/>
                  <a:pt x="322875" y="2195"/>
                  <a:pt x="328590" y="576"/>
                </a:cubicBezTo>
                <a:cubicBezTo>
                  <a:pt x="336686" y="-1710"/>
                  <a:pt x="341925" y="2862"/>
                  <a:pt x="344021" y="13339"/>
                </a:cubicBezTo>
                <a:cubicBezTo>
                  <a:pt x="344783" y="16959"/>
                  <a:pt x="345259" y="20674"/>
                  <a:pt x="345640" y="24293"/>
                </a:cubicBezTo>
                <a:cubicBezTo>
                  <a:pt x="354498" y="115543"/>
                  <a:pt x="363356" y="206792"/>
                  <a:pt x="369262" y="297851"/>
                </a:cubicBezTo>
                <a:cubicBezTo>
                  <a:pt x="369738" y="305090"/>
                  <a:pt x="369262" y="312234"/>
                  <a:pt x="369452" y="319473"/>
                </a:cubicBezTo>
                <a:cubicBezTo>
                  <a:pt x="369738" y="330427"/>
                  <a:pt x="366309" y="337761"/>
                  <a:pt x="357927" y="341190"/>
                </a:cubicBezTo>
                <a:cubicBezTo>
                  <a:pt x="290395" y="368622"/>
                  <a:pt x="225815" y="403674"/>
                  <a:pt x="152568" y="416533"/>
                </a:cubicBezTo>
                <a:cubicBezTo>
                  <a:pt x="136566" y="419295"/>
                  <a:pt x="131137" y="416247"/>
                  <a:pt x="121612" y="397483"/>
                </a:cubicBezTo>
                <a:cubicBezTo>
                  <a:pt x="117802" y="389958"/>
                  <a:pt x="114563" y="382052"/>
                  <a:pt x="111135" y="374242"/>
                </a:cubicBezTo>
                <a:cubicBezTo>
                  <a:pt x="81702" y="306614"/>
                  <a:pt x="49127" y="240606"/>
                  <a:pt x="13218" y="176407"/>
                </a:cubicBezTo>
                <a:cubicBezTo>
                  <a:pt x="12741" y="175550"/>
                  <a:pt x="12265" y="174788"/>
                  <a:pt x="11789" y="173931"/>
                </a:cubicBezTo>
                <a:cubicBezTo>
                  <a:pt x="-5452" y="142403"/>
                  <a:pt x="-4499" y="138212"/>
                  <a:pt x="19409" y="125449"/>
                </a:cubicBezTo>
                <a:cubicBezTo>
                  <a:pt x="39411" y="114781"/>
                  <a:pt x="59033" y="103351"/>
                  <a:pt x="78369" y="91540"/>
                </a:cubicBezTo>
                <a:cubicBezTo>
                  <a:pt x="92846" y="82681"/>
                  <a:pt x="108468" y="76871"/>
                  <a:pt x="124469" y="71632"/>
                </a:cubicBezTo>
                <a:cubicBezTo>
                  <a:pt x="137995" y="67251"/>
                  <a:pt x="149425" y="69918"/>
                  <a:pt x="158474" y="87730"/>
                </a:cubicBezTo>
                <a:cubicBezTo>
                  <a:pt x="159712" y="89730"/>
                  <a:pt x="162284" y="90968"/>
                  <a:pt x="164094" y="92492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5D4776D-352B-4071-82A3-0B782A393261}"/>
              </a:ext>
            </a:extLst>
          </p:cNvPr>
          <p:cNvSpPr/>
          <p:nvPr/>
        </p:nvSpPr>
        <p:spPr>
          <a:xfrm>
            <a:off x="967619" y="-25744"/>
            <a:ext cx="136195" cy="157112"/>
          </a:xfrm>
          <a:custGeom>
            <a:avLst/>
            <a:gdLst>
              <a:gd name="connsiteX0" fmla="*/ 0 w 136195"/>
              <a:gd name="connsiteY0" fmla="*/ 0 h 157112"/>
              <a:gd name="connsiteX1" fmla="*/ 111477 w 136195"/>
              <a:gd name="connsiteY1" fmla="*/ 0 h 157112"/>
              <a:gd name="connsiteX2" fmla="*/ 134143 w 136195"/>
              <a:gd name="connsiteY2" fmla="*/ 112101 h 157112"/>
              <a:gd name="connsiteX3" fmla="*/ 114140 w 136195"/>
              <a:gd name="connsiteY3" fmla="*/ 146106 h 157112"/>
              <a:gd name="connsiteX4" fmla="*/ 66801 w 136195"/>
              <a:gd name="connsiteY4" fmla="*/ 156393 h 157112"/>
              <a:gd name="connsiteX5" fmla="*/ 38988 w 136195"/>
              <a:gd name="connsiteY5" fmla="*/ 134390 h 157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195" h="157112">
                <a:moveTo>
                  <a:pt x="0" y="0"/>
                </a:moveTo>
                <a:lnTo>
                  <a:pt x="111477" y="0"/>
                </a:lnTo>
                <a:lnTo>
                  <a:pt x="134143" y="112101"/>
                </a:lnTo>
                <a:cubicBezTo>
                  <a:pt x="139000" y="139343"/>
                  <a:pt x="136333" y="141915"/>
                  <a:pt x="114140" y="146106"/>
                </a:cubicBezTo>
                <a:cubicBezTo>
                  <a:pt x="98233" y="149154"/>
                  <a:pt x="82803" y="153916"/>
                  <a:pt x="66801" y="156393"/>
                </a:cubicBezTo>
                <a:cubicBezTo>
                  <a:pt x="49751" y="159060"/>
                  <a:pt x="44989" y="154869"/>
                  <a:pt x="38988" y="134390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2370C81-1DE0-4B81-A3EA-1A3A69A0F774}"/>
              </a:ext>
            </a:extLst>
          </p:cNvPr>
          <p:cNvSpPr/>
          <p:nvPr/>
        </p:nvSpPr>
        <p:spPr>
          <a:xfrm>
            <a:off x="1775843" y="98859"/>
            <a:ext cx="114978" cy="186309"/>
          </a:xfrm>
          <a:custGeom>
            <a:avLst/>
            <a:gdLst>
              <a:gd name="connsiteX0" fmla="*/ 86775 w 114978"/>
              <a:gd name="connsiteY0" fmla="*/ 167902 h 186309"/>
              <a:gd name="connsiteX1" fmla="*/ 32959 w 114978"/>
              <a:gd name="connsiteY1" fmla="*/ 184856 h 186309"/>
              <a:gd name="connsiteX2" fmla="*/ 6956 w 114978"/>
              <a:gd name="connsiteY2" fmla="*/ 160758 h 186309"/>
              <a:gd name="connsiteX3" fmla="*/ 193 w 114978"/>
              <a:gd name="connsiteY3" fmla="*/ 65317 h 186309"/>
              <a:gd name="connsiteX4" fmla="*/ 12576 w 114978"/>
              <a:gd name="connsiteY4" fmla="*/ 38838 h 186309"/>
              <a:gd name="connsiteX5" fmla="*/ 87442 w 114978"/>
              <a:gd name="connsiteY5" fmla="*/ 2738 h 186309"/>
              <a:gd name="connsiteX6" fmla="*/ 108588 w 114978"/>
              <a:gd name="connsiteY6" fmla="*/ 20836 h 186309"/>
              <a:gd name="connsiteX7" fmla="*/ 114493 w 114978"/>
              <a:gd name="connsiteY7" fmla="*/ 116181 h 186309"/>
              <a:gd name="connsiteX8" fmla="*/ 86775 w 114978"/>
              <a:gd name="connsiteY8" fmla="*/ 167902 h 18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978" h="186309">
                <a:moveTo>
                  <a:pt x="86775" y="167902"/>
                </a:moveTo>
                <a:cubicBezTo>
                  <a:pt x="66392" y="174379"/>
                  <a:pt x="49819" y="179998"/>
                  <a:pt x="32959" y="184856"/>
                </a:cubicBezTo>
                <a:cubicBezTo>
                  <a:pt x="16100" y="189619"/>
                  <a:pt x="8766" y="182951"/>
                  <a:pt x="6956" y="160758"/>
                </a:cubicBezTo>
                <a:cubicBezTo>
                  <a:pt x="4384" y="128944"/>
                  <a:pt x="2860" y="97131"/>
                  <a:pt x="193" y="65317"/>
                </a:cubicBezTo>
                <a:cubicBezTo>
                  <a:pt x="-950" y="51697"/>
                  <a:pt x="2955" y="43219"/>
                  <a:pt x="12576" y="38838"/>
                </a:cubicBezTo>
                <a:cubicBezTo>
                  <a:pt x="37722" y="27313"/>
                  <a:pt x="63154" y="16264"/>
                  <a:pt x="87442" y="2738"/>
                </a:cubicBezTo>
                <a:cubicBezTo>
                  <a:pt x="100015" y="-4215"/>
                  <a:pt x="107159" y="2167"/>
                  <a:pt x="108588" y="20836"/>
                </a:cubicBezTo>
                <a:cubicBezTo>
                  <a:pt x="111064" y="52649"/>
                  <a:pt x="111921" y="84367"/>
                  <a:pt x="114493" y="116181"/>
                </a:cubicBezTo>
                <a:cubicBezTo>
                  <a:pt x="117065" y="146661"/>
                  <a:pt x="109636" y="166568"/>
                  <a:pt x="86775" y="167902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F7DFE58-93CE-489A-AB20-491868737C3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7311" b="17653"/>
          <a:stretch>
            <a:fillRect/>
          </a:stretch>
        </p:blipFill>
        <p:spPr>
          <a:xfrm>
            <a:off x="0" y="3265674"/>
            <a:ext cx="2180944" cy="3592327"/>
          </a:xfrm>
          <a:custGeom>
            <a:avLst/>
            <a:gdLst>
              <a:gd name="connsiteX0" fmla="*/ 0 w 2180944"/>
              <a:gd name="connsiteY0" fmla="*/ 0 h 3592327"/>
              <a:gd name="connsiteX1" fmla="*/ 2180944 w 2180944"/>
              <a:gd name="connsiteY1" fmla="*/ 0 h 3592327"/>
              <a:gd name="connsiteX2" fmla="*/ 2180944 w 2180944"/>
              <a:gd name="connsiteY2" fmla="*/ 3592327 h 3592327"/>
              <a:gd name="connsiteX3" fmla="*/ 0 w 2180944"/>
              <a:gd name="connsiteY3" fmla="*/ 3592327 h 359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944" h="3592327">
                <a:moveTo>
                  <a:pt x="0" y="0"/>
                </a:moveTo>
                <a:lnTo>
                  <a:pt x="2180944" y="0"/>
                </a:lnTo>
                <a:lnTo>
                  <a:pt x="2180944" y="3592327"/>
                </a:lnTo>
                <a:lnTo>
                  <a:pt x="0" y="3592327"/>
                </a:ln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B18FCE4-308F-4EE8-A2C4-03BDE013612C}"/>
              </a:ext>
            </a:extLst>
          </p:cNvPr>
          <p:cNvSpPr/>
          <p:nvPr userDrawn="1"/>
        </p:nvSpPr>
        <p:spPr>
          <a:xfrm>
            <a:off x="1" y="-19294"/>
            <a:ext cx="433783" cy="297200"/>
          </a:xfrm>
          <a:custGeom>
            <a:avLst/>
            <a:gdLst>
              <a:gd name="connsiteX0" fmla="*/ 0 w 433783"/>
              <a:gd name="connsiteY0" fmla="*/ 0 h 297200"/>
              <a:gd name="connsiteX1" fmla="*/ 433783 w 433783"/>
              <a:gd name="connsiteY1" fmla="*/ 0 h 297200"/>
              <a:gd name="connsiteX2" fmla="*/ 360917 w 433783"/>
              <a:gd name="connsiteY2" fmla="*/ 125757 h 297200"/>
              <a:gd name="connsiteX3" fmla="*/ 254594 w 433783"/>
              <a:gd name="connsiteY3" fmla="*/ 278002 h 297200"/>
              <a:gd name="connsiteX4" fmla="*/ 214970 w 433783"/>
              <a:gd name="connsiteY4" fmla="*/ 286861 h 297200"/>
              <a:gd name="connsiteX5" fmla="*/ 106909 w 433783"/>
              <a:gd name="connsiteY5" fmla="*/ 210744 h 297200"/>
              <a:gd name="connsiteX6" fmla="*/ 0 w 433783"/>
              <a:gd name="connsiteY6" fmla="*/ 148778 h 29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783" h="297200">
                <a:moveTo>
                  <a:pt x="0" y="0"/>
                </a:moveTo>
                <a:lnTo>
                  <a:pt x="433783" y="0"/>
                </a:lnTo>
                <a:lnTo>
                  <a:pt x="360917" y="125757"/>
                </a:lnTo>
                <a:cubicBezTo>
                  <a:pt x="327603" y="178442"/>
                  <a:pt x="292313" y="229330"/>
                  <a:pt x="254594" y="278002"/>
                </a:cubicBezTo>
                <a:cubicBezTo>
                  <a:pt x="236782" y="300958"/>
                  <a:pt x="234115" y="302577"/>
                  <a:pt x="214970" y="286861"/>
                </a:cubicBezTo>
                <a:cubicBezTo>
                  <a:pt x="180394" y="258477"/>
                  <a:pt x="144080" y="233735"/>
                  <a:pt x="106909" y="210744"/>
                </a:cubicBezTo>
                <a:lnTo>
                  <a:pt x="0" y="148778"/>
                </a:lnTo>
                <a:close/>
              </a:path>
            </a:pathLst>
          </a:custGeom>
          <a:solidFill>
            <a:srgbClr val="F7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EACFB57B-DB41-4410-8F77-E2FA410BAAA2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39" r="4019" b="35702"/>
          <a:stretch>
            <a:fillRect/>
          </a:stretch>
        </p:blipFill>
        <p:spPr>
          <a:xfrm>
            <a:off x="9800216" y="4790234"/>
            <a:ext cx="2391784" cy="2088402"/>
          </a:xfrm>
          <a:custGeom>
            <a:avLst/>
            <a:gdLst>
              <a:gd name="connsiteX0" fmla="*/ 0 w 2391784"/>
              <a:gd name="connsiteY0" fmla="*/ 0 h 2088402"/>
              <a:gd name="connsiteX1" fmla="*/ 2391784 w 2391784"/>
              <a:gd name="connsiteY1" fmla="*/ 0 h 2088402"/>
              <a:gd name="connsiteX2" fmla="*/ 2391784 w 2391784"/>
              <a:gd name="connsiteY2" fmla="*/ 2088402 h 2088402"/>
              <a:gd name="connsiteX3" fmla="*/ 0 w 2391784"/>
              <a:gd name="connsiteY3" fmla="*/ 2088402 h 2088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1784" h="2088402">
                <a:moveTo>
                  <a:pt x="0" y="0"/>
                </a:moveTo>
                <a:lnTo>
                  <a:pt x="2391784" y="0"/>
                </a:lnTo>
                <a:lnTo>
                  <a:pt x="2391784" y="2088402"/>
                </a:lnTo>
                <a:lnTo>
                  <a:pt x="0" y="208840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34035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08F7B-863D-080B-47F1-30B0102AA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504A3-6643-1D3E-7D41-CDACA13BA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53ACA-95F7-5BA0-EF9C-4FFE3AFCF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43FD-A1A7-41F3-B485-5D060A4D604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DA1E8-7B89-2BFE-C875-B9B6FFDDF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8EF0E-11D4-932D-CE8B-D46D8C87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52F9C-0272-4C2B-9C13-DF04750F6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07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4D3F-294E-653A-BA30-45032976E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EB769-45B4-1CAF-2665-4423EB1D3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2EB70-99CA-504A-2F18-41E2C333A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43FD-A1A7-41F3-B485-5D060A4D604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EAFF0-5EFA-18D6-5BD0-49346BE8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A4AFB-288E-CA9D-111B-5AFF7AFB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52F9C-0272-4C2B-9C13-DF04750F6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71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64F9D-B914-F36F-AAA3-0C08856E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CC9B1-F0FF-F70C-F434-109130172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96BA4-7313-20F1-4489-B19D380A45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EC5BD-398C-1FA3-2BB0-6B20263C8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43FD-A1A7-41F3-B485-5D060A4D604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0ACEF-4BDF-244F-F9F4-70383FEC0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9F847-5C93-F079-3A3E-B3D970D6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52F9C-0272-4C2B-9C13-DF04750F6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10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6E5A-8679-6B9B-1D3A-706974D48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A8359-C6E3-B746-52A2-1DDD1614C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C93FA-EB95-49BD-B40B-15F79D5D4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CDD89-7704-181B-4FAE-06E3761F20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9BE8-BE50-724A-8A98-29167CD36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06DA80-2EB8-7F02-C562-3E9AE46E3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43FD-A1A7-41F3-B485-5D060A4D604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BD2B9B-F863-EDFC-C939-E9AC4C7BF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6B1251-2B5C-E206-C285-95800EC7B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52F9C-0272-4C2B-9C13-DF04750F6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02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1FBC-6A2E-1418-9F65-FFF467F04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EF99C5-AFBA-5465-0CAA-56D83FA1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43FD-A1A7-41F3-B485-5D060A4D604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7EF27-FB75-72B2-9375-A061C58CC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8FF9C-2D4C-2F8B-E465-A775D3EE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52F9C-0272-4C2B-9C13-DF04750F6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40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FECA50-81AA-52FD-6D13-4C9C3BC99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43FD-A1A7-41F3-B485-5D060A4D604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BE9338-9A34-1053-F68A-8A1088870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71284-C3AB-B035-028D-A6E87F1B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52F9C-0272-4C2B-9C13-DF04750F6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1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E9A3C-8039-C2A2-6468-668463300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D229A-187E-04A9-AD64-CB03C67A4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EE9E7B-634E-D497-AC0C-5D0F77683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D3F75-6188-5F85-83D8-190B1A9B6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43FD-A1A7-41F3-B485-5D060A4D604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28F95-907B-B4E3-A86A-D145A8454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D59F1-E59B-5B18-436B-832B1983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52F9C-0272-4C2B-9C13-DF04750F6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0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89DD6-AEE3-D3B8-489B-BE2593DF7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38B4CE-427C-8E1F-6F90-6A2CD18D0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B2065-E00C-0678-6343-E590EFE24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1D0AA-ED42-5DE9-5AAE-76AE27CA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43FD-A1A7-41F3-B485-5D060A4D604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8DC7E-6E5A-02F5-1A70-116372BD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62414-AF33-8947-6A20-D6AA1D24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52F9C-0272-4C2B-9C13-DF04750F6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40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91D9B9-EABB-B3E5-69C1-BEE53AF2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D815-19AE-6F60-34B9-22A633DEB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E29FC-89C0-C7A7-5D13-C32098EB21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C43FD-A1A7-41F3-B485-5D060A4D604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CB2FF-E377-18D4-AB62-3367C2A396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E9B5F-A466-0CDA-45DF-87B435A6B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52F9C-0272-4C2B-9C13-DF04750F6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04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chive.ics.uci.edu/dataset/544/estimation+of+obesity+levels+based+on+eating+habits+and+physical+condi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421F3-6E8B-DC16-13B9-3656297B1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91715"/>
            <a:ext cx="5383272" cy="2676507"/>
          </a:xfrm>
        </p:spPr>
        <p:txBody>
          <a:bodyPr anchor="b">
            <a:normAutofit fontScale="90000"/>
          </a:bodyPr>
          <a:lstStyle/>
          <a:p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Obesity Levels Prediction From Lifestyle and Health Factors Using Data Mining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11F39C-3B84-B5EF-3DF3-A6AF7C963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801506"/>
          </a:xfrm>
        </p:spPr>
        <p:txBody>
          <a:bodyPr>
            <a:normAutofit/>
          </a:bodyPr>
          <a:lstStyle/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4: 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Kunal Agrawal</a:t>
            </a:r>
            <a:endParaRPr lang="en-US" sz="18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Sai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Srimai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Kommamuri</a:t>
            </a:r>
            <a:endParaRPr lang="en-US" sz="1800" kern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Supriya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Kamble</a:t>
            </a:r>
            <a:endParaRPr lang="en-US" sz="1800" kern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Swathi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Kasarabada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-up of a network&#10;&#10;Description automatically generated">
            <a:extLst>
              <a:ext uri="{FF2B5EF4-FFF2-40B4-BE49-F238E27FC236}">
                <a16:creationId xmlns:a16="http://schemas.microsoft.com/office/drawing/2014/main" id="{B705FDCB-D549-317B-6505-A3ABCE516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42" r="1911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24C8FF-82ED-1C4F-3181-D08A10961144}"/>
              </a:ext>
            </a:extLst>
          </p:cNvPr>
          <p:cNvSpPr txBox="1"/>
          <p:nvPr/>
        </p:nvSpPr>
        <p:spPr>
          <a:xfrm>
            <a:off x="1409809" y="3690708"/>
            <a:ext cx="269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240 – Final Project</a:t>
            </a:r>
          </a:p>
        </p:txBody>
      </p:sp>
    </p:spTree>
    <p:extLst>
      <p:ext uri="{BB962C8B-B14F-4D97-AF65-F5344CB8AC3E}">
        <p14:creationId xmlns:p14="http://schemas.microsoft.com/office/powerpoint/2010/main" val="1064028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types of weight&#10;&#10;Description automatically generated">
            <a:extLst>
              <a:ext uri="{FF2B5EF4-FFF2-40B4-BE49-F238E27FC236}">
                <a16:creationId xmlns:a16="http://schemas.microsoft.com/office/drawing/2014/main" id="{B95172DC-E97F-30E0-730D-0D220890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82" y="3760343"/>
            <a:ext cx="7185111" cy="286733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736CA0E-379B-83FF-0E0D-02AD63B2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82" y="701269"/>
            <a:ext cx="7185110" cy="294821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AAE6A-A58E-6865-03E9-572BCF4D1B37}"/>
              </a:ext>
            </a:extLst>
          </p:cNvPr>
          <p:cNvSpPr txBox="1"/>
          <p:nvPr/>
        </p:nvSpPr>
        <p:spPr>
          <a:xfrm>
            <a:off x="7693012" y="602499"/>
            <a:ext cx="4348306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Other Food Intake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Indicates that individuals who report 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'frequently'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or 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'always'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indulging in between-meal snacks do not seem to exhibit abnormal weight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ndividuals categorized as 'Overweight' or ‘Obese' categories are predominantly those who report having snacks 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'sometimes’. </a:t>
            </a: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This o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bservation suggests that the 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frequency of snacking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between meals may not be a significant factor.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ACA02-03E3-89EA-E27B-9EDAAE0E41F4}"/>
              </a:ext>
            </a:extLst>
          </p:cNvPr>
          <p:cNvSpPr txBox="1"/>
          <p:nvPr/>
        </p:nvSpPr>
        <p:spPr>
          <a:xfrm>
            <a:off x="7693012" y="3760343"/>
            <a:ext cx="4348306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Smoking Habit</a:t>
            </a:r>
            <a:endParaRPr lang="en-US" sz="16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 appears that smoking is 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not a strong predictor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of body weight, as there is no clear correlation between smoking and specific weight categories. </a:t>
            </a:r>
            <a:endParaRPr lang="en-US" sz="1600" kern="1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observation contradicts the existing research that heavy smoking could be associated with a greater risk of obesity.</a:t>
            </a:r>
            <a:endParaRPr lang="en-US" sz="1600" kern="1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However, the dataset's 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relatively small number of smokers 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may limit the ability to draw definitive conclusions.</a:t>
            </a:r>
            <a:endParaRPr lang="en-US" sz="1600" kern="1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AEFEB4-45A7-44D2-B180-C61CCC637472}"/>
              </a:ext>
            </a:extLst>
          </p:cNvPr>
          <p:cNvSpPr txBox="1">
            <a:spLocks/>
          </p:cNvSpPr>
          <p:nvPr/>
        </p:nvSpPr>
        <p:spPr>
          <a:xfrm>
            <a:off x="-333632" y="-29278"/>
            <a:ext cx="3565714" cy="6317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- 2</a:t>
            </a:r>
          </a:p>
        </p:txBody>
      </p:sp>
    </p:spTree>
    <p:extLst>
      <p:ext uri="{BB962C8B-B14F-4D97-AF65-F5344CB8AC3E}">
        <p14:creationId xmlns:p14="http://schemas.microsoft.com/office/powerpoint/2010/main" val="1414275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2420C3C-5A5E-B68F-1561-59E18BA4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87" y="121170"/>
            <a:ext cx="11239823" cy="631777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 and Dataflow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83AFF-9801-F94E-E6FF-1B7F960E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88" y="910592"/>
            <a:ext cx="11239823" cy="551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22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EFD722-7A0B-1D61-4596-09599950A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46" y="783938"/>
            <a:ext cx="9039764" cy="29788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2420C3C-5A5E-B68F-1561-59E18BA4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20" y="58809"/>
            <a:ext cx="11239823" cy="631777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Incorrect encoding for ordinal variables by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LabelEncoder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75CDEA-01EB-94DD-4A7B-094C83D98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46" y="4690905"/>
            <a:ext cx="9393623" cy="1492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94AE9E-CEEC-19B3-B548-7457173D5EAD}"/>
              </a:ext>
            </a:extLst>
          </p:cNvPr>
          <p:cNvSpPr txBox="1"/>
          <p:nvPr/>
        </p:nvSpPr>
        <p:spPr>
          <a:xfrm>
            <a:off x="333964" y="4118492"/>
            <a:ext cx="11344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Manual Feature Mapping for ordinal variables and one hot encoding for nominal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4BC6A2-ED57-5B0A-B458-10BB26F42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46" y="6294607"/>
            <a:ext cx="9393622" cy="4327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ADF6D8D6-4301-00FE-83F9-FBA2C6E0F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1708" y="3484389"/>
            <a:ext cx="278445" cy="278445"/>
          </a:xfrm>
          <a:prstGeom prst="rect">
            <a:avLst/>
          </a:prstGeom>
        </p:spPr>
      </p:pic>
      <p:pic>
        <p:nvPicPr>
          <p:cNvPr id="23" name="Graphic 22" descr="Close with solid fill">
            <a:extLst>
              <a:ext uri="{FF2B5EF4-FFF2-40B4-BE49-F238E27FC236}">
                <a16:creationId xmlns:a16="http://schemas.microsoft.com/office/drawing/2014/main" id="{F64A9322-040A-0C77-79D9-4B37F44A8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7888" y="2631935"/>
            <a:ext cx="278445" cy="278445"/>
          </a:xfrm>
          <a:prstGeom prst="rect">
            <a:avLst/>
          </a:prstGeom>
        </p:spPr>
      </p:pic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59AA7F09-5016-9898-A5AE-7AF9AA976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7254" y="1697598"/>
            <a:ext cx="278445" cy="278445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A9DFF66B-2F1A-AF4A-B22A-1155491FB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0807" y="2910380"/>
            <a:ext cx="278445" cy="27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2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2420C3C-5A5E-B68F-1561-59E18BA4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81" y="176797"/>
            <a:ext cx="11239823" cy="631777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+ Clustering (Semi-Supervised Learning)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620EB-F664-8000-7C79-F795E8D0C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89" y="1105652"/>
            <a:ext cx="6115554" cy="3665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879669-F722-F957-C2D1-E186C1E1BF9E}"/>
              </a:ext>
            </a:extLst>
          </p:cNvPr>
          <p:cNvSpPr txBox="1"/>
          <p:nvPr/>
        </p:nvSpPr>
        <p:spPr>
          <a:xfrm>
            <a:off x="0" y="6581001"/>
            <a:ext cx="609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https://serokell.io/blog/random-forest-classification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7FD384-6B0B-AFC0-62F9-AC2A6D8E7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486" y="1136339"/>
            <a:ext cx="4366989" cy="3604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A4D590-249F-BB28-B7D0-244907870AAC}"/>
              </a:ext>
            </a:extLst>
          </p:cNvPr>
          <p:cNvSpPr txBox="1"/>
          <p:nvPr/>
        </p:nvSpPr>
        <p:spPr>
          <a:xfrm>
            <a:off x="6282743" y="6581001"/>
            <a:ext cx="60982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https://medium.com/@b.terryjack/tips-and-tricks-for-multi-class-classification-c184ae1c8ffc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9F4FA39-D9DB-AACC-3F39-83B5E825539E}"/>
              </a:ext>
            </a:extLst>
          </p:cNvPr>
          <p:cNvSpPr/>
          <p:nvPr/>
        </p:nvSpPr>
        <p:spPr>
          <a:xfrm>
            <a:off x="5651405" y="5252645"/>
            <a:ext cx="1952553" cy="10312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Best Features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2E602B2-A265-79FE-C559-75C27E6D78AD}"/>
              </a:ext>
            </a:extLst>
          </p:cNvPr>
          <p:cNvCxnSpPr>
            <a:cxnSpLocks/>
            <a:stCxn id="3" idx="2"/>
            <a:endCxn id="15" idx="1"/>
          </p:cNvCxnSpPr>
          <p:nvPr/>
        </p:nvCxnSpPr>
        <p:spPr>
          <a:xfrm rot="16200000" flipH="1">
            <a:off x="3939734" y="4056613"/>
            <a:ext cx="996902" cy="242643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EC9F037-52DA-AF74-C9D5-B00D06394F74}"/>
              </a:ext>
            </a:extLst>
          </p:cNvPr>
          <p:cNvCxnSpPr>
            <a:cxnSpLocks/>
            <a:stCxn id="15" idx="3"/>
            <a:endCxn id="9" idx="2"/>
          </p:cNvCxnSpPr>
          <p:nvPr/>
        </p:nvCxnSpPr>
        <p:spPr>
          <a:xfrm flipV="1">
            <a:off x="7603958" y="4740694"/>
            <a:ext cx="1865023" cy="102759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966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2420C3C-5A5E-B68F-1561-59E18BA4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87" y="121170"/>
            <a:ext cx="11239823" cy="631777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BC8FA-ADB8-CABF-39E5-AFAF84A88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96" y="849781"/>
            <a:ext cx="3904234" cy="1615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5FFDA3-3FB7-1C90-4EF2-40F0BB34E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96" y="3485513"/>
            <a:ext cx="4152883" cy="32513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DEBFAD-56AE-4470-B2E3-9F488849D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568" y="3431655"/>
            <a:ext cx="6296025" cy="3305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DA096F-4376-F40A-1047-A86A337B6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128" y="1450009"/>
            <a:ext cx="1733550" cy="1076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27A08-D5FE-9A6F-C86E-67357D369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98" y="2829396"/>
            <a:ext cx="7772400" cy="4162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71CB900-1011-3DD7-002D-63A4F23A1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459" y="481914"/>
            <a:ext cx="3680134" cy="2173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9977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2420C3C-5A5E-B68F-1561-59E18BA4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33" y="126100"/>
            <a:ext cx="11239823" cy="631777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 with K-means++ Initialization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BC9403-6DB2-F1EA-CF8D-EC2AB235B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426" y="3180993"/>
            <a:ext cx="1733550" cy="1076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92ABA2-99B3-FB04-75A7-4DAE6C3DDFBC}"/>
              </a:ext>
            </a:extLst>
          </p:cNvPr>
          <p:cNvSpPr txBox="1"/>
          <p:nvPr/>
        </p:nvSpPr>
        <p:spPr>
          <a:xfrm>
            <a:off x="379834" y="4525077"/>
            <a:ext cx="11432332" cy="2092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k-means++ </a:t>
            </a: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initialization is used to distribute initial centroids to accelerate the </a:t>
            </a:r>
            <a:r>
              <a:rPr lang="en-US" sz="16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KMeans</a:t>
            </a: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algorithm convergence.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Classes on both plots differ since the clustering algorithm does not know how to order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Nonetheless, </a:t>
            </a:r>
            <a:r>
              <a:rPr lang="en-US" sz="16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KMeans</a:t>
            </a: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managed to group "</a:t>
            </a:r>
            <a:r>
              <a:rPr lang="en-US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Height</a:t>
            </a: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 and "</a:t>
            </a:r>
            <a:r>
              <a:rPr lang="en-US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Weight"</a:t>
            </a: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points in </a:t>
            </a:r>
            <a:r>
              <a:rPr lang="en-US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 categories which very much overlap the testing labels.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is the essence and applications of Semi-Supervised learning.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E4D421-CAA6-EA9E-5D10-AC674B34C7E9}"/>
              </a:ext>
            </a:extLst>
          </p:cNvPr>
          <p:cNvSpPr txBox="1"/>
          <p:nvPr/>
        </p:nvSpPr>
        <p:spPr>
          <a:xfrm>
            <a:off x="5132394" y="1154967"/>
            <a:ext cx="192721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RF Best features: </a:t>
            </a:r>
            <a:r>
              <a:rPr lang="en-US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Height &amp; Weight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8AB464-4D91-31F0-BC96-DE9007638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34" y="868633"/>
            <a:ext cx="4508424" cy="33886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1852DA-2150-66DA-46A1-0C6A724DE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575" y="757877"/>
            <a:ext cx="4544592" cy="33886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8623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iagram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798FCD9B-27E9-2C4F-B4FB-481E32571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45" y="1145235"/>
            <a:ext cx="5212389" cy="2944851"/>
          </a:xfr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7E59C6-04D8-4202-BEF4-3CB1F5BD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46" y="266272"/>
            <a:ext cx="10515600" cy="722270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Multiclass Logistic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F7C01-2FAA-20D2-6C57-75FEED3006FB}"/>
              </a:ext>
            </a:extLst>
          </p:cNvPr>
          <p:cNvSpPr txBox="1"/>
          <p:nvPr/>
        </p:nvSpPr>
        <p:spPr>
          <a:xfrm>
            <a:off x="135924" y="6488668"/>
            <a:ext cx="3901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utkuufuk.com</a:t>
            </a:r>
            <a:r>
              <a:rPr lang="en-US" sz="1200" dirty="0"/>
              <a:t>/2018/06/03/one-vs-all-classification/</a:t>
            </a:r>
          </a:p>
        </p:txBody>
      </p:sp>
      <p:pic>
        <p:nvPicPr>
          <p:cNvPr id="9" name="Picture 8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25ABB158-FE90-8477-1091-B8C3C5569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68" y="1162956"/>
            <a:ext cx="5317522" cy="29448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4B6FBC-0E92-0CB9-6300-FDF7E235BEEE}"/>
              </a:ext>
            </a:extLst>
          </p:cNvPr>
          <p:cNvSpPr txBox="1"/>
          <p:nvPr/>
        </p:nvSpPr>
        <p:spPr>
          <a:xfrm>
            <a:off x="7639482" y="6453228"/>
            <a:ext cx="4416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www.cs.rice.edu</a:t>
            </a:r>
            <a:r>
              <a:rPr lang="en-US" sz="1200" dirty="0"/>
              <a:t>/~as143/COMP642_Spring22/Scribes/Lect5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9B36D-337D-58F1-B764-A5BF0D14F0DD}"/>
              </a:ext>
            </a:extLst>
          </p:cNvPr>
          <p:cNvSpPr txBox="1"/>
          <p:nvPr/>
        </p:nvSpPr>
        <p:spPr>
          <a:xfrm>
            <a:off x="368643" y="4463531"/>
            <a:ext cx="11454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Logistic classifiers are binary classifiers. However, Logistic regression can be applied to solve </a:t>
            </a:r>
            <a:r>
              <a:rPr lang="en-US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multiclass problems</a:t>
            </a:r>
            <a:r>
              <a:rPr 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One-vs-all</a:t>
            </a:r>
            <a:r>
              <a:rPr 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classification is a method which involves training N distinct binary classifiers, each designed for recognizing a particular class.</a:t>
            </a:r>
          </a:p>
        </p:txBody>
      </p:sp>
    </p:spTree>
    <p:extLst>
      <p:ext uri="{BB962C8B-B14F-4D97-AF65-F5344CB8AC3E}">
        <p14:creationId xmlns:p14="http://schemas.microsoft.com/office/powerpoint/2010/main" val="3126969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F1C9-2B2E-02E0-0150-BA7EA9AD2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06" y="183164"/>
            <a:ext cx="4686484" cy="36392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2525D8-00E6-0910-D1C3-3E744A3A6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97" y="885227"/>
            <a:ext cx="1944030" cy="12070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green and red text&#10;&#10;Description automatically generated">
            <a:extLst>
              <a:ext uri="{FF2B5EF4-FFF2-40B4-BE49-F238E27FC236}">
                <a16:creationId xmlns:a16="http://schemas.microsoft.com/office/drawing/2014/main" id="{72ADF321-AC90-051B-43F7-3B8B1A68B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9" y="885227"/>
            <a:ext cx="4979879" cy="835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1A835-4EB3-C2D4-D5BA-B39FD0013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7" y="2316893"/>
            <a:ext cx="6870302" cy="4633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Content Placeholder 6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2AC0D603-A629-C0CE-84EF-59C979FBB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35" y="615248"/>
            <a:ext cx="3995457" cy="2155332"/>
          </a:xfrm>
          <a:ln>
            <a:solidFill>
              <a:schemeClr val="tx1"/>
            </a:solidFill>
          </a:ln>
        </p:spPr>
      </p:pic>
      <p:pic>
        <p:nvPicPr>
          <p:cNvPr id="11" name="Picture 10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41EF399B-135A-717C-00A0-F398DD1FA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" y="3004928"/>
            <a:ext cx="5251567" cy="34681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graph with text on it&#10;&#10;Description automatically generated">
            <a:extLst>
              <a:ext uri="{FF2B5EF4-FFF2-40B4-BE49-F238E27FC236}">
                <a16:creationId xmlns:a16="http://schemas.microsoft.com/office/drawing/2014/main" id="{30C944BF-6532-0437-846C-C0D0A9AE38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360" y="3005341"/>
            <a:ext cx="6222332" cy="34676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9723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35A91A-9063-46A4-E883-DD430ADFD9BE}"/>
              </a:ext>
            </a:extLst>
          </p:cNvPr>
          <p:cNvSpPr txBox="1"/>
          <p:nvPr/>
        </p:nvSpPr>
        <p:spPr>
          <a:xfrm>
            <a:off x="601225" y="1240972"/>
            <a:ext cx="4286574" cy="3221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based on the principle of gradient boosting, an ensemble technique where new models are added to correct the errors made by existing models.</a:t>
            </a:r>
          </a:p>
          <a:p>
            <a:pPr marL="34290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fits the new predictor to the residual errors made by the previous predictor.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perform both classification and regression tasks.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often faster than other gradient boosting implementations and produces highly accurate models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4" name="Picture 3" descr="A diagram of a function&#10;&#10;Description automatically generated">
            <a:extLst>
              <a:ext uri="{FF2B5EF4-FFF2-40B4-BE49-F238E27FC236}">
                <a16:creationId xmlns:a16="http://schemas.microsoft.com/office/drawing/2014/main" id="{24D0FB16-D5C8-DB53-6D76-80E06B5BC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35" y="942168"/>
            <a:ext cx="6389346" cy="5207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E0CFA7-735B-DE58-7928-7377C7BE22D8}"/>
              </a:ext>
            </a:extLst>
          </p:cNvPr>
          <p:cNvSpPr txBox="1"/>
          <p:nvPr/>
        </p:nvSpPr>
        <p:spPr>
          <a:xfrm>
            <a:off x="5039054" y="6507330"/>
            <a:ext cx="7091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https://easonlai888.medium.com/xgboost-or-logistic-regression-model-for-diabetes-prediction-1c3670cbbf6e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3761C-285A-792B-69CD-97FA1F3F20C7}"/>
              </a:ext>
            </a:extLst>
          </p:cNvPr>
          <p:cNvSpPr txBox="1"/>
          <p:nvPr/>
        </p:nvSpPr>
        <p:spPr>
          <a:xfrm>
            <a:off x="555964" y="231052"/>
            <a:ext cx="918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(eXtreme Gradient Boosting)</a:t>
            </a:r>
          </a:p>
        </p:txBody>
      </p:sp>
    </p:spTree>
    <p:extLst>
      <p:ext uri="{BB962C8B-B14F-4D97-AF65-F5344CB8AC3E}">
        <p14:creationId xmlns:p14="http://schemas.microsoft.com/office/powerpoint/2010/main" val="3273527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018634-43CB-EB07-B2CF-AD415B159F43}"/>
              </a:ext>
            </a:extLst>
          </p:cNvPr>
          <p:cNvSpPr txBox="1"/>
          <p:nvPr/>
        </p:nvSpPr>
        <p:spPr>
          <a:xfrm>
            <a:off x="177282" y="121298"/>
            <a:ext cx="11895548" cy="64633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Novel Feature Engineering Approach: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Accuracy for Different Combinations of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2D12C9-965D-B55D-14F0-9FF8A3834511}"/>
              </a:ext>
            </a:extLst>
          </p:cNvPr>
          <p:cNvSpPr/>
          <p:nvPr/>
        </p:nvSpPr>
        <p:spPr>
          <a:xfrm>
            <a:off x="961053" y="760446"/>
            <a:ext cx="1194317" cy="5785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210AD-6CC1-1D17-303E-798C6411A950}"/>
              </a:ext>
            </a:extLst>
          </p:cNvPr>
          <p:cNvSpPr/>
          <p:nvPr/>
        </p:nvSpPr>
        <p:spPr>
          <a:xfrm>
            <a:off x="961054" y="1499121"/>
            <a:ext cx="1194317" cy="5785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Height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A9D43F0-7152-3AF5-2162-70A3D74E4F3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155370" y="1049696"/>
            <a:ext cx="987492" cy="39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466AF9-A950-63B7-A76F-13FCE2C86B9E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155371" y="1441583"/>
            <a:ext cx="987491" cy="346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78D6EC7-80D5-5BAB-CFF3-7EA733899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862" y="670562"/>
            <a:ext cx="2099389" cy="15420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7E7219-9A58-35A8-027B-92C2A9F3C38D}"/>
              </a:ext>
            </a:extLst>
          </p:cNvPr>
          <p:cNvSpPr/>
          <p:nvPr/>
        </p:nvSpPr>
        <p:spPr>
          <a:xfrm>
            <a:off x="5980922" y="648793"/>
            <a:ext cx="1006150" cy="578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1A5ACF-7334-C38D-7C85-ADD26076ED63}"/>
              </a:ext>
            </a:extLst>
          </p:cNvPr>
          <p:cNvSpPr/>
          <p:nvPr/>
        </p:nvSpPr>
        <p:spPr>
          <a:xfrm>
            <a:off x="7356412" y="648793"/>
            <a:ext cx="1485079" cy="578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XGBoost</a:t>
            </a:r>
            <a:r>
              <a:rPr lang="en-US" dirty="0"/>
              <a:t> </a:t>
            </a:r>
            <a:r>
              <a:rPr lang="en-US" sz="1400" dirty="0"/>
              <a:t>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EA7EB0-41A9-D01F-C5FC-B15DDF12C29E}"/>
              </a:ext>
            </a:extLst>
          </p:cNvPr>
          <p:cNvSpPr/>
          <p:nvPr/>
        </p:nvSpPr>
        <p:spPr>
          <a:xfrm>
            <a:off x="9147653" y="670562"/>
            <a:ext cx="1194317" cy="578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Accuracy: 94%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F8F2C6-5BEC-D1F9-2538-D238C3DFD600}"/>
              </a:ext>
            </a:extLst>
          </p:cNvPr>
          <p:cNvSpPr/>
          <p:nvPr/>
        </p:nvSpPr>
        <p:spPr>
          <a:xfrm>
            <a:off x="7355050" y="1395243"/>
            <a:ext cx="1486442" cy="6248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Model + feature engineering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294E54-E63F-9F1E-8904-897E4B5D6084}"/>
              </a:ext>
            </a:extLst>
          </p:cNvPr>
          <p:cNvSpPr/>
          <p:nvPr/>
        </p:nvSpPr>
        <p:spPr>
          <a:xfrm>
            <a:off x="5980923" y="1441582"/>
            <a:ext cx="1006150" cy="578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D693B2-0628-EDF3-E443-505A01739C22}"/>
              </a:ext>
            </a:extLst>
          </p:cNvPr>
          <p:cNvSpPr/>
          <p:nvPr/>
        </p:nvSpPr>
        <p:spPr>
          <a:xfrm>
            <a:off x="9147653" y="1395243"/>
            <a:ext cx="1194317" cy="578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Accuracy:</a:t>
            </a:r>
            <a:r>
              <a:rPr lang="en-US" dirty="0"/>
              <a:t>  </a:t>
            </a:r>
            <a:r>
              <a:rPr lang="en-US" sz="1400" dirty="0"/>
              <a:t>97%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43146E-60DD-43DF-EB1E-D08D476FA15A}"/>
              </a:ext>
            </a:extLst>
          </p:cNvPr>
          <p:cNvCxnSpPr/>
          <p:nvPr/>
        </p:nvCxnSpPr>
        <p:spPr>
          <a:xfrm>
            <a:off x="6987072" y="938043"/>
            <a:ext cx="3679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F5489D-2200-0D26-04EC-F9C8E6D08E44}"/>
              </a:ext>
            </a:extLst>
          </p:cNvPr>
          <p:cNvCxnSpPr>
            <a:endCxn id="12" idx="1"/>
          </p:cNvCxnSpPr>
          <p:nvPr/>
        </p:nvCxnSpPr>
        <p:spPr>
          <a:xfrm>
            <a:off x="8854707" y="959812"/>
            <a:ext cx="292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1715EC-7B9D-5EDF-E1C2-93B482CEB407}"/>
              </a:ext>
            </a:extLst>
          </p:cNvPr>
          <p:cNvCxnSpPr>
            <a:cxnSpLocks/>
          </p:cNvCxnSpPr>
          <p:nvPr/>
        </p:nvCxnSpPr>
        <p:spPr>
          <a:xfrm>
            <a:off x="6987072" y="1730833"/>
            <a:ext cx="3679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230710-0CC3-3488-D797-633656083B8A}"/>
              </a:ext>
            </a:extLst>
          </p:cNvPr>
          <p:cNvCxnSpPr>
            <a:endCxn id="17" idx="1"/>
          </p:cNvCxnSpPr>
          <p:nvPr/>
        </p:nvCxnSpPr>
        <p:spPr>
          <a:xfrm>
            <a:off x="8841491" y="1684493"/>
            <a:ext cx="3061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06277F94-257F-8794-4ABB-B04CADAB6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18212"/>
              </p:ext>
            </p:extLst>
          </p:nvPr>
        </p:nvGraphicFramePr>
        <p:xfrm>
          <a:off x="332792" y="3072827"/>
          <a:ext cx="11437530" cy="3131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0213">
                  <a:extLst>
                    <a:ext uri="{9D8B030D-6E8A-4147-A177-3AD203B41FA5}">
                      <a16:colId xmlns:a16="http://schemas.microsoft.com/office/drawing/2014/main" val="1270148588"/>
                    </a:ext>
                  </a:extLst>
                </a:gridCol>
                <a:gridCol w="2038865">
                  <a:extLst>
                    <a:ext uri="{9D8B030D-6E8A-4147-A177-3AD203B41FA5}">
                      <a16:colId xmlns:a16="http://schemas.microsoft.com/office/drawing/2014/main" val="1600237211"/>
                    </a:ext>
                  </a:extLst>
                </a:gridCol>
                <a:gridCol w="1112108">
                  <a:extLst>
                    <a:ext uri="{9D8B030D-6E8A-4147-A177-3AD203B41FA5}">
                      <a16:colId xmlns:a16="http://schemas.microsoft.com/office/drawing/2014/main" val="4016098581"/>
                    </a:ext>
                  </a:extLst>
                </a:gridCol>
                <a:gridCol w="2199503">
                  <a:extLst>
                    <a:ext uri="{9D8B030D-6E8A-4147-A177-3AD203B41FA5}">
                      <a16:colId xmlns:a16="http://schemas.microsoft.com/office/drawing/2014/main" val="3226168347"/>
                    </a:ext>
                  </a:extLst>
                </a:gridCol>
                <a:gridCol w="4306841">
                  <a:extLst>
                    <a:ext uri="{9D8B030D-6E8A-4147-A177-3AD203B41FA5}">
                      <a16:colId xmlns:a16="http://schemas.microsoft.com/office/drawing/2014/main" val="3518049334"/>
                    </a:ext>
                  </a:extLst>
                </a:gridCol>
              </a:tblGrid>
              <a:tr h="517553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Importance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708978"/>
                  </a:ext>
                </a:extLst>
              </a:tr>
              <a:tr h="12503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Hyperparameter Tuning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learning_rate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': 0.1, '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max_depth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': 4, '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n_estimators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’: 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94.79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Weight, height, age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Implemented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model by performing hyperparameter tuning.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Observed that there is no change in the accuracy.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465430"/>
                  </a:ext>
                </a:extLst>
              </a:tr>
              <a:tr h="12409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Feature Engineering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‘learning_rate': 0.2, 'max_depth': 3, 'n_estimators': 100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BMI, Gender, Transport_public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Performed feature engineering using Weight and Height columns to create a new column ‘BMI’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Increase in accuracy to 97.40.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255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780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42249-5D33-46CE-4113-C67DA55BF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35" y="56147"/>
            <a:ext cx="11689665" cy="264522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Obesity is a complex issue influenced by various factors, including genetics, learned behaviors, unhealthy diets, and sedentary lifestyles.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causes of obesity extend beyond individual choices to include broader elements like dietary standards, physical activity levels, and chronic overeating.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Obesity has significant and widespread consequences, leading to health issues such as diabetes, cardiovascular diseases, certain cancers, mental health disorders, respiratory problems, and a diminished quality of life.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Mass Index (BMI) is a commonly used method for assessing fat levels and analyzing obesity levels involving the division of an individual's weight in kilograms by the square of their height in meters.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93D033-10F9-023E-92E0-CCA20E510C73}"/>
              </a:ext>
            </a:extLst>
          </p:cNvPr>
          <p:cNvSpPr txBox="1">
            <a:spLocks/>
          </p:cNvSpPr>
          <p:nvPr/>
        </p:nvSpPr>
        <p:spPr>
          <a:xfrm>
            <a:off x="349935" y="2629072"/>
            <a:ext cx="6050865" cy="4060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Detection and Prevention: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Empowers proactive measures to prevent obesity.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burden on healthcare systems.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overall population health.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Advancing Scientific Knowledge: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Contributes valuable insights to scientific literature and guides future studies in obesity research.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Healthcare: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healthcare providers to offer tailored interventions.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treatment effectiveness.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patient outcomes, reducing obesity-related complications.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E1D63-74D6-38E0-0AAC-EBD64000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251" y="3108910"/>
            <a:ext cx="4778814" cy="332494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281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DB4C91-E7E5-36AF-A16F-1DCFC4B1B502}"/>
              </a:ext>
            </a:extLst>
          </p:cNvPr>
          <p:cNvSpPr txBox="1"/>
          <p:nvPr/>
        </p:nvSpPr>
        <p:spPr>
          <a:xfrm>
            <a:off x="0" y="0"/>
            <a:ext cx="40777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A7B70-E065-5068-DD11-5EA04DAF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32" y="940830"/>
            <a:ext cx="3294963" cy="1051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6715A-D4EA-CB4A-8BC6-B33F06A57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32" y="2136686"/>
            <a:ext cx="6903136" cy="936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8ED18-10F8-A755-9BEA-25152E819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063" y="3206898"/>
            <a:ext cx="6235871" cy="34787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E7FEA3-47B3-7A18-6D4A-98544D0CD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32" y="3263892"/>
            <a:ext cx="5096244" cy="34024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5E8ED8DA-C9AD-D3D0-E790-C4B03D552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364" y="527487"/>
            <a:ext cx="4357570" cy="24887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12D1B70-367A-0DE6-713B-5DB7833164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81" y="1159867"/>
            <a:ext cx="2642458" cy="7060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4527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8DB25-9000-BB67-F18A-53182928F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5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and Achievements 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42249-5D33-46CE-4113-C67DA55BF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" y="1764380"/>
            <a:ext cx="10853928" cy="472849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Through effective data analysis, our project highlights the complicated and multifaceted nature of the factors influencing obesity.</a:t>
            </a:r>
          </a:p>
          <a:p>
            <a:pPr algn="just"/>
            <a:endParaRPr lang="en-US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It 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emphasize the need for a 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holistic approach 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 understand and address weight-related issues, ultimately recognizing that 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 single factor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can fully explain the variations in weight categories.</a:t>
            </a:r>
          </a:p>
          <a:p>
            <a:pPr algn="just"/>
            <a:endParaRPr lang="en-US" sz="1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semi-supervised approach (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and Clustering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offers a novel perspective for handling real-world unlabeled data, emphasizing the 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importance of Semi-Supervised </a:t>
            </a:r>
            <a:r>
              <a:rPr lang="en-US" sz="1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earning</a:t>
            </a:r>
            <a:r>
              <a:rPr lang="en-US" sz="1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XGBoost</a:t>
            </a:r>
            <a:r>
              <a:rPr lang="en-US" sz="1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outperformed </a:t>
            </a:r>
            <a:r>
              <a:rPr lang="en-US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all other models through a </a:t>
            </a:r>
            <a:r>
              <a:rPr lang="en-US" sz="1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unique feature engineering approach </a:t>
            </a:r>
            <a:r>
              <a:rPr lang="en-US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 creating a new feature (BMI) by combining Height and Weight resulting in higher accuracy.</a:t>
            </a:r>
          </a:p>
          <a:p>
            <a:pPr algn="just"/>
            <a:endParaRPr lang="en-US" sz="1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Ultimately, 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project takes a step beyond data analysis, offering tangible contributions in terms of:</a:t>
            </a:r>
          </a:p>
          <a:p>
            <a:pPr lvl="1" algn="just">
              <a:lnSpc>
                <a:spcPct val="120000"/>
              </a:lnSpc>
            </a:pPr>
            <a:r>
              <a:rPr lang="en-US" sz="1400" b="1" i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4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arly </a:t>
            </a:r>
            <a:r>
              <a:rPr lang="en-US" sz="1400" b="1" i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14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etection and Prevention</a:t>
            </a:r>
          </a:p>
          <a:p>
            <a:pPr lvl="1" algn="just">
              <a:lnSpc>
                <a:spcPct val="120000"/>
              </a:lnSpc>
            </a:pPr>
            <a:r>
              <a:rPr lang="en-US" sz="1400" b="1" i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Advancements in Scientific Knowledge</a:t>
            </a:r>
          </a:p>
          <a:p>
            <a:pPr lvl="1" algn="just">
              <a:lnSpc>
                <a:spcPct val="120000"/>
              </a:lnSpc>
            </a:pPr>
            <a:r>
              <a:rPr lang="en-US" sz="1400" b="1" i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4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nablement of Personalized </a:t>
            </a:r>
            <a:r>
              <a:rPr lang="en-US" sz="1400" b="1" i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4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ealthcare</a:t>
            </a:r>
            <a:endParaRPr lang="en-US" sz="1400" b="1" i="1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00909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8DB25-9000-BB67-F18A-53182928F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42249-5D33-46CE-4113-C67DA55BF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 E. Laurence, “Obesity statistics,” Forbes, 13-Jun-2023. [Online]. Available: https://www.forbes.com/health/body/obesity-statistics/. [Accessed: 26-Oct-2023].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Safaei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Sundararajan, E. A.,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Driss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Boulila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W., 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Shapi’i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(2021). A systematic literature review on obesity: Understanding the causes &amp; consequences of obesity and reviewing various machine learning approaches used to predict obesity. Computers in Biology and Medicine, 136(104754), 104754. doi:10.1016/j.compbiomed.2021.104754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 Ali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Alsareii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Awais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Manaa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Alamri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Yousef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AlAsmari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Irfan, M., Raza, M., &amp; Manzoor, U. (2023). Machine-learning-enabled obesity level prediction through electronic health records. Computer Systems Science and Engineering, 46(3), 3715–3728. doi:10.32604/csse.2023.035687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 “UCI machine learning repository,” Uci.edu. [Online]. Available: https://archive.ics.uci.edu/dataset/544/estimation+of+obesity+levels+based+on+eating+habits+and+physical+condition. [Accessed: 26-Oct-2023].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 F.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Ferdowsy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S. A. Rahi, Md. I.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Jabiullah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Md. T. Habib, “A machine learning approach for obesity risk prediction,” Current Research in Behavioral Sciences, vol. 2, p. 100053, Nov. 2021,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10.1016/j.crbeha.2021.100053.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 J. Jeon, S.-M. Lee, and C.-O. Oh, “Age-specific risk factors for the prediction of obesity using a machine learning approach,” Frontiers in Public Health, vol. 10, Jan. 2023,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10.3389/fpubh.2022.998782.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 S. A. Thamrin, D. S.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Arsyad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Kuswanto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Lawi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S. Nasir, “Predicting obesity in adults using Machine Learning techniques: An analysis of Indonesian Basic Health Research 2018,” Frontiers in Nutrition, vol. 8, Jun. 2021,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10.3389/fnut.2021.669155.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 Aguirre Rodríguez, Elias &amp; Rodríguez,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Nascimento, Luiz &amp; Silva,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Aneirson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Fernando. (2021),“ Machine learning Techniques to Predict Overweight or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Obesity,”https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://www.researchgate.net/publication/362544127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 Lim, H., Lee, H. &amp; Kim, J,“ A prediction model for childhood obesity risk using the machine learning method: a panel study on Korean children,” Sci Rep 13, 10122 (2023). https://doi.org/10.1038/s41598-023-37171-4.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 F. M.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Palechor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A. de la H.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Manotas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“Dataset for estimation of obesity levels based on eating habits and physical condition in individuals from Colombia, Peru and Mexico,” Data Brief, vol. 25, no. 104344, p. 104344, 2019.</a:t>
            </a:r>
          </a:p>
        </p:txBody>
      </p:sp>
    </p:spTree>
    <p:extLst>
      <p:ext uri="{BB962C8B-B14F-4D97-AF65-F5344CB8AC3E}">
        <p14:creationId xmlns:p14="http://schemas.microsoft.com/office/powerpoint/2010/main" val="1313356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AE52C-F836-4C6D-AF07-9FAD71CEBCF9}"/>
              </a:ext>
            </a:extLst>
          </p:cNvPr>
          <p:cNvSpPr txBox="1"/>
          <p:nvPr/>
        </p:nvSpPr>
        <p:spPr>
          <a:xfrm>
            <a:off x="2108949" y="2767280"/>
            <a:ext cx="76825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solidFill>
                  <a:srgbClr val="016678"/>
                </a:solidFill>
                <a:latin typeface="Mada Black" pitchFamily="2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52935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34867-D916-EC37-C11F-258CE85E8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50174"/>
            <a:ext cx="11460692" cy="6403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for this project is sourced from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UCI Irvine Machine Learning Repository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includes data for the estimation of obesity levels in individuals from the countries of Mexico, Peru and Colombia, based on their eating habits and physical conditions.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 of 2111 records and 17 columns.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Link: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https://archive.ics.uci.edu/dataset/544/estimation+of+obesity+levels+based+on+eating+habits+and+physical+condition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Original Dataset:                                                                                     Dataset after renaming the columns: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BD62A0-862E-2945-8FF7-105AC41E4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33" y="2563196"/>
            <a:ext cx="5351807" cy="39900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DC75F1-1A6C-4EBD-2BA9-2A643C7C7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777" y="137830"/>
            <a:ext cx="1885848" cy="699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DE9A5A-97A5-68E5-77D1-A39C5575F9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67" y="2550852"/>
            <a:ext cx="5142430" cy="4002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835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5B157-FDA7-6BF1-15DF-1EC6912CC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120564"/>
            <a:ext cx="10515600" cy="45596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Literature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Survey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04B94A-EBFA-5B8B-E8AC-91EE56B590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804880"/>
              </p:ext>
            </p:extLst>
          </p:nvPr>
        </p:nvGraphicFramePr>
        <p:xfrm>
          <a:off x="429208" y="727787"/>
          <a:ext cx="1154197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8394">
                  <a:extLst>
                    <a:ext uri="{9D8B030D-6E8A-4147-A177-3AD203B41FA5}">
                      <a16:colId xmlns:a16="http://schemas.microsoft.com/office/drawing/2014/main" val="2437367646"/>
                    </a:ext>
                  </a:extLst>
                </a:gridCol>
                <a:gridCol w="2308394">
                  <a:extLst>
                    <a:ext uri="{9D8B030D-6E8A-4147-A177-3AD203B41FA5}">
                      <a16:colId xmlns:a16="http://schemas.microsoft.com/office/drawing/2014/main" val="274054176"/>
                    </a:ext>
                  </a:extLst>
                </a:gridCol>
                <a:gridCol w="2308394">
                  <a:extLst>
                    <a:ext uri="{9D8B030D-6E8A-4147-A177-3AD203B41FA5}">
                      <a16:colId xmlns:a16="http://schemas.microsoft.com/office/drawing/2014/main" val="1067325038"/>
                    </a:ext>
                  </a:extLst>
                </a:gridCol>
                <a:gridCol w="2308394">
                  <a:extLst>
                    <a:ext uri="{9D8B030D-6E8A-4147-A177-3AD203B41FA5}">
                      <a16:colId xmlns:a16="http://schemas.microsoft.com/office/drawing/2014/main" val="2401803294"/>
                    </a:ext>
                  </a:extLst>
                </a:gridCol>
                <a:gridCol w="2308394">
                  <a:extLst>
                    <a:ext uri="{9D8B030D-6E8A-4147-A177-3AD203B41FA5}">
                      <a16:colId xmlns:a16="http://schemas.microsoft.com/office/drawing/2014/main" val="1302770519"/>
                    </a:ext>
                  </a:extLst>
                </a:gridCol>
              </a:tblGrid>
              <a:tr h="528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 Paper</a:t>
                      </a:r>
                      <a:endParaRPr lang="en-US" sz="15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en-US" sz="15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Methodologies</a:t>
                      </a:r>
                      <a:endParaRPr lang="en-US" sz="15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Points</a:t>
                      </a:r>
                      <a:endParaRPr lang="en-US" sz="15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 Method</a:t>
                      </a:r>
                      <a:endParaRPr lang="en-US" sz="15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120597"/>
                  </a:ext>
                </a:extLst>
              </a:tr>
              <a:tr h="7932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machine learning approach for obesity risk prediction </a:t>
                      </a:r>
                      <a:endParaRPr lang="en-US" sz="12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is collected from people, who are prone to Obesity in Bangladesh</a:t>
                      </a:r>
                      <a:endParaRPr lang="en-US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Applied various ML models: Random Forest, Logistic Regression-NN, SVM etc.</a:t>
                      </a:r>
                      <a:endParaRPr lang="en-US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 has been applied in this research which resulted in higher accuracy</a:t>
                      </a:r>
                      <a:endParaRPr lang="en-US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 yielded the highest accuracy at 97.09%  </a:t>
                      </a:r>
                      <a:endParaRPr lang="en-US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01437"/>
                  </a:ext>
                </a:extLst>
              </a:tr>
              <a:tr h="8061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Age-specific risk factors for the prediction of obesity using a machine learning approach </a:t>
                      </a:r>
                      <a:endParaRPr lang="en-US" sz="12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South Korean KNHANES datasets contains data from 19 to 79 years of age between 2016 and 2019</a:t>
                      </a:r>
                      <a:endParaRPr lang="en-US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SVM, LR, RF, MLP, LGBM, and XGB</a:t>
                      </a:r>
                      <a:endParaRPr lang="en-US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significant features are, for males it is ALT (SGPT) and for females it's triglyceride. Age and gender play a major role in predicting obesity risk</a:t>
                      </a:r>
                      <a:endParaRPr lang="en-US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ML algorithms for M and F 19-39 age achieved 70% accuracy &amp; AUC whereas 60–79 age group has around 65% accuracy &amp; AUC</a:t>
                      </a:r>
                      <a:endParaRPr lang="en-US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711449"/>
                  </a:ext>
                </a:extLst>
              </a:tr>
              <a:tr h="11457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Predicting Obesity in Adults Using Machine Learning Techniques: An Analysis of Indonesian Basic Health Research 2018 </a:t>
                      </a:r>
                      <a:endParaRPr lang="en-US" sz="12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RISKESDAS Survey data</a:t>
                      </a:r>
                      <a:endParaRPr lang="en-US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Regression, CART, and </a:t>
                      </a:r>
                      <a:r>
                        <a:rPr lang="en-US" sz="12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Naïve Bayes</a:t>
                      </a:r>
                      <a:endParaRPr lang="en-US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increased prevalence of obesity has been caused by highly processed foods and a decrease in physical activity</a:t>
                      </a:r>
                      <a:endParaRPr lang="en-US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Highest accuracy is achieved by Logistic Regression and CART methods</a:t>
                      </a:r>
                      <a:endParaRPr lang="en-US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049131"/>
                  </a:ext>
                </a:extLst>
              </a:tr>
              <a:tr h="8239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Techniques to Predict Overweight or Obesity </a:t>
                      </a:r>
                      <a:endParaRPr lang="en-US" sz="12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is collected during the  survey like age, height, weight etc.</a:t>
                      </a:r>
                      <a:endParaRPr lang="en-US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ML have been used SVM, DT, k-NN, RF, GB, XGB, MLP and GNB</a:t>
                      </a:r>
                      <a:endParaRPr lang="en-US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Models used in this research are validated by 10-fold CV. Random search  is used to find the hyperparameters</a:t>
                      </a:r>
                      <a:endParaRPr lang="en-US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came out to be the best model</a:t>
                      </a:r>
                      <a:endParaRPr lang="en-US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68656"/>
                  </a:ext>
                </a:extLst>
              </a:tr>
              <a:tr h="11457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prediction model for childhood </a:t>
                      </a:r>
                      <a:br>
                        <a:rPr lang="en-US" sz="12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obesity risk using the machine </a:t>
                      </a:r>
                      <a:br>
                        <a:rPr lang="en-US" sz="12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method: a panel study </a:t>
                      </a:r>
                      <a:br>
                        <a:rPr lang="en-US" sz="12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Korean children </a:t>
                      </a:r>
                      <a:endParaRPr lang="en-US" sz="12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is collected for10 year-old children, obtained from Korean National Panel Study</a:t>
                      </a:r>
                      <a:endParaRPr lang="en-US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en-US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Gender, childhood BMI, maternal BMI as significant predictors. Higher maternal self-esteem linked to increased obesity risk</a:t>
                      </a:r>
                      <a:endParaRPr lang="en-US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 with LASSO shows 74% accuracy</a:t>
                      </a:r>
                      <a:endParaRPr lang="en-US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581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37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F701-BEDE-9D67-8240-B74326546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176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Obesity Types (Target Feature)</a:t>
            </a:r>
          </a:p>
        </p:txBody>
      </p:sp>
      <p:pic>
        <p:nvPicPr>
          <p:cNvPr id="5" name="Content Placeholder 4" descr="A graph showing different colored rectangular shapes&#10;&#10;Description automatically generated">
            <a:extLst>
              <a:ext uri="{FF2B5EF4-FFF2-40B4-BE49-F238E27FC236}">
                <a16:creationId xmlns:a16="http://schemas.microsoft.com/office/drawing/2014/main" id="{7DBA4EB5-9B1B-4279-4B41-E7907BE1D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2116"/>
            <a:ext cx="10515600" cy="4253768"/>
          </a:xfrm>
        </p:spPr>
      </p:pic>
    </p:spTree>
    <p:extLst>
      <p:ext uri="{BB962C8B-B14F-4D97-AF65-F5344CB8AC3E}">
        <p14:creationId xmlns:p14="http://schemas.microsoft.com/office/powerpoint/2010/main" val="131896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red dotted diagram&#10;&#10;Description automatically generated">
            <a:extLst>
              <a:ext uri="{FF2B5EF4-FFF2-40B4-BE49-F238E27FC236}">
                <a16:creationId xmlns:a16="http://schemas.microsoft.com/office/drawing/2014/main" id="{EED8681D-1A2E-7968-1644-673E4718AF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90" y="846610"/>
            <a:ext cx="5657410" cy="39809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790B7E75-8528-3225-2055-74D9B2F18D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95" y="846609"/>
            <a:ext cx="5657410" cy="39809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76E6AE-31B1-B7D4-045A-4BD919D4DF95}"/>
              </a:ext>
            </a:extLst>
          </p:cNvPr>
          <p:cNvSpPr txBox="1"/>
          <p:nvPr/>
        </p:nvSpPr>
        <p:spPr>
          <a:xfrm>
            <a:off x="438590" y="5232637"/>
            <a:ext cx="6456481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BMI (Body Mass Index)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orrelation between Height and Weight features is 0.46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simpler terms, taller people tend to have higher body weights.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6AA50-35A2-7091-99B9-C34134A03283}"/>
              </a:ext>
            </a:extLst>
          </p:cNvPr>
          <p:cNvSpPr txBox="1">
            <a:spLocks/>
          </p:cNvSpPr>
          <p:nvPr/>
        </p:nvSpPr>
        <p:spPr>
          <a:xfrm>
            <a:off x="-98854" y="30823"/>
            <a:ext cx="3565714" cy="6317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- 1</a:t>
            </a:r>
          </a:p>
        </p:txBody>
      </p:sp>
    </p:spTree>
    <p:extLst>
      <p:ext uri="{BB962C8B-B14F-4D97-AF65-F5344CB8AC3E}">
        <p14:creationId xmlns:p14="http://schemas.microsoft.com/office/powerpoint/2010/main" val="4117366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13BEAC-6D4D-65A2-D755-CBC3C5EFD1A7}"/>
              </a:ext>
            </a:extLst>
          </p:cNvPr>
          <p:cNvSpPr txBox="1"/>
          <p:nvPr/>
        </p:nvSpPr>
        <p:spPr>
          <a:xfrm>
            <a:off x="10534522" y="3933458"/>
            <a:ext cx="1465369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Weekly Exercise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: No exercise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: 1-2 days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: 2-4 days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: 4-5 days</a:t>
            </a:r>
          </a:p>
        </p:txBody>
      </p:sp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59ED390-3548-4728-BE7A-A637F5F30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45" y="780242"/>
            <a:ext cx="5473936" cy="29527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B53BA268-2D10-F994-15F1-75068FE44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618" y="780242"/>
            <a:ext cx="5813273" cy="29527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A5F0BC-0C81-05FA-6818-3F71E7D6F017}"/>
              </a:ext>
            </a:extLst>
          </p:cNvPr>
          <p:cNvSpPr txBox="1"/>
          <p:nvPr/>
        </p:nvSpPr>
        <p:spPr>
          <a:xfrm>
            <a:off x="296048" y="4225846"/>
            <a:ext cx="8983876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Calorie Intake and Exercise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Most of the responses for calorie intake were affirmative.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Foods with high calorie content is a leading factor that directly influences an individual's likelihood of developing overweight or obese conditions.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kern="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of 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individuals who do not exercise at all, or do minimal exercise are higher (0 and 1).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61EC92-9EC4-63DA-7C51-092750BA74D0}"/>
              </a:ext>
            </a:extLst>
          </p:cNvPr>
          <p:cNvSpPr txBox="1">
            <a:spLocks/>
          </p:cNvSpPr>
          <p:nvPr/>
        </p:nvSpPr>
        <p:spPr>
          <a:xfrm>
            <a:off x="-185351" y="0"/>
            <a:ext cx="3565714" cy="6317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- 1</a:t>
            </a:r>
          </a:p>
        </p:txBody>
      </p:sp>
    </p:spTree>
    <p:extLst>
      <p:ext uri="{BB962C8B-B14F-4D97-AF65-F5344CB8AC3E}">
        <p14:creationId xmlns:p14="http://schemas.microsoft.com/office/powerpoint/2010/main" val="228664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7C9CBE44-E221-F236-AD27-5FC73555C3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5" y="790832"/>
            <a:ext cx="7038300" cy="2766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0C6F2E4-DA46-D2DB-9C4E-80940C00E5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5" y="3719289"/>
            <a:ext cx="7038300" cy="29046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A99855-31E8-6492-E658-6D2E1D3A47F7}"/>
              </a:ext>
            </a:extLst>
          </p:cNvPr>
          <p:cNvSpPr txBox="1"/>
          <p:nvPr/>
        </p:nvSpPr>
        <p:spPr>
          <a:xfrm>
            <a:off x="7601696" y="4223995"/>
            <a:ext cx="429344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Exercise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Individuals with Overweight and Obesity levels do not exercise at all or have less physical activity in a week.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sedentary lifestyle and limited physical activity can elevate the risk of obesity.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C6FA5B-E2D6-D9E2-02F8-3AD1E52672DC}"/>
              </a:ext>
            </a:extLst>
          </p:cNvPr>
          <p:cNvSpPr txBox="1">
            <a:spLocks/>
          </p:cNvSpPr>
          <p:nvPr/>
        </p:nvSpPr>
        <p:spPr>
          <a:xfrm>
            <a:off x="-210064" y="282807"/>
            <a:ext cx="3565714" cy="4270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- 1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7E6DD-FEBA-E5D5-BABE-C81E57180CB7}"/>
              </a:ext>
            </a:extLst>
          </p:cNvPr>
          <p:cNvSpPr txBox="1"/>
          <p:nvPr/>
        </p:nvSpPr>
        <p:spPr>
          <a:xfrm>
            <a:off x="7618470" y="1064251"/>
            <a:ext cx="425989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Family Obesity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00" dirty="0">
                <a:latin typeface="Times New Roman" panose="02020603050405020304" pitchFamily="18" charset="0"/>
              </a:rPr>
              <a:t>Individuals with 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Overweight Level I, II as well as with Obesity type I, II and </a:t>
            </a: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III shows higher number compared to Insufficient and Normal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Genetic factors play a role in how the body stores and uses fats, as well as how it regulates appetite and metabolism</a:t>
            </a: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80007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0015B-B8D0-47E9-B801-29AF073F6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82" y="69492"/>
            <a:ext cx="7686728" cy="631777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- 2</a:t>
            </a: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2C4FA91-F96A-24CF-E1D7-27001E917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0" y="862907"/>
            <a:ext cx="7548901" cy="25660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Picture 5" descr="A graph of different types of weight&#10;&#10;Description automatically generated">
            <a:extLst>
              <a:ext uri="{FF2B5EF4-FFF2-40B4-BE49-F238E27FC236}">
                <a16:creationId xmlns:a16="http://schemas.microsoft.com/office/drawing/2014/main" id="{83FB2AB3-9101-DC12-D277-9036E082D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09" y="3805100"/>
            <a:ext cx="7548901" cy="268219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45CFC7-6732-A20E-E406-C3EBDB3F22FA}"/>
              </a:ext>
            </a:extLst>
          </p:cNvPr>
          <p:cNvSpPr txBox="1"/>
          <p:nvPr/>
        </p:nvSpPr>
        <p:spPr>
          <a:xfrm>
            <a:off x="8153649" y="622459"/>
            <a:ext cx="3749841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W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omen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are more likely to fall into the 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'Insufficient Weight’.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M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 are more susceptible to higher weight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'Obesity Type III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’: Highly dominated by women.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H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ighlights the significance of considering gender as a relevant factor.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24D8B-4D00-4F1B-25A5-A0D232FBE1F2}"/>
              </a:ext>
            </a:extLst>
          </p:cNvPr>
          <p:cNvSpPr txBox="1"/>
          <p:nvPr/>
        </p:nvSpPr>
        <p:spPr>
          <a:xfrm>
            <a:off x="8153649" y="3901975"/>
            <a:ext cx="3749841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High Calorie Intake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B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oth 'Normal Weight' and 'Overweight/Obese,’ consume high calorie food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H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ighlights the exception that high-calorie consumption does not guarantee obesity, and conversely, low-calorie consumption does not necessarily equate to a 'Normal Weight' status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313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1066</TotalTime>
  <Words>2274</Words>
  <Application>Microsoft Macintosh PowerPoint</Application>
  <PresentationFormat>Widescreen</PresentationFormat>
  <Paragraphs>217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Mada Black</vt:lpstr>
      <vt:lpstr>Times New Roman</vt:lpstr>
      <vt:lpstr>Office Theme</vt:lpstr>
      <vt:lpstr>Obesity Levels Prediction From Lifestyle and Health Factors Using Data Mining Techniques</vt:lpstr>
      <vt:lpstr>PowerPoint Presentation</vt:lpstr>
      <vt:lpstr>PowerPoint Presentation</vt:lpstr>
      <vt:lpstr>Literature Survey</vt:lpstr>
      <vt:lpstr>Distribution of Obesity Types (Target Feature)</vt:lpstr>
      <vt:lpstr>PowerPoint Presentation</vt:lpstr>
      <vt:lpstr>PowerPoint Presentation</vt:lpstr>
      <vt:lpstr>PowerPoint Presentation</vt:lpstr>
      <vt:lpstr>Data Analysis - 2</vt:lpstr>
      <vt:lpstr>PowerPoint Presentation</vt:lpstr>
      <vt:lpstr>Model Architecture and Dataflow</vt:lpstr>
      <vt:lpstr>Problem: Incorrect encoding for ordinal variables by Sklearn LabelEncoder</vt:lpstr>
      <vt:lpstr>Random Forest + Clustering (Semi-Supervised Learning)</vt:lpstr>
      <vt:lpstr>Random Forest Results</vt:lpstr>
      <vt:lpstr>K-Means Clustering with K-means++ Initialization</vt:lpstr>
      <vt:lpstr>Multiclass Logistic Regression</vt:lpstr>
      <vt:lpstr>Logistic Regression Results</vt:lpstr>
      <vt:lpstr>PowerPoint Presentation</vt:lpstr>
      <vt:lpstr>PowerPoint Presentation</vt:lpstr>
      <vt:lpstr>PowerPoint Presentation</vt:lpstr>
      <vt:lpstr>Conclusions and Achievements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Kunal Agrawal</dc:creator>
  <cp:lastModifiedBy>Supriya Shamrao Kamble</cp:lastModifiedBy>
  <cp:revision>65</cp:revision>
  <dcterms:created xsi:type="dcterms:W3CDTF">2023-11-14T20:30:07Z</dcterms:created>
  <dcterms:modified xsi:type="dcterms:W3CDTF">2023-11-29T01:16:04Z</dcterms:modified>
</cp:coreProperties>
</file>